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9"/>
  </p:notesMasterIdLst>
  <p:sldIdLst>
    <p:sldId id="431" r:id="rId2"/>
    <p:sldId id="432" r:id="rId3"/>
    <p:sldId id="434" r:id="rId4"/>
    <p:sldId id="435" r:id="rId5"/>
    <p:sldId id="433" r:id="rId6"/>
    <p:sldId id="438" r:id="rId7"/>
    <p:sldId id="436" r:id="rId8"/>
    <p:sldId id="437" r:id="rId9"/>
    <p:sldId id="439" r:id="rId10"/>
    <p:sldId id="295" r:id="rId11"/>
    <p:sldId id="296" r:id="rId12"/>
    <p:sldId id="297" r:id="rId13"/>
    <p:sldId id="298" r:id="rId14"/>
    <p:sldId id="447" r:id="rId15"/>
    <p:sldId id="446" r:id="rId16"/>
    <p:sldId id="449" r:id="rId17"/>
    <p:sldId id="450" r:id="rId18"/>
    <p:sldId id="451" r:id="rId19"/>
    <p:sldId id="452" r:id="rId20"/>
    <p:sldId id="453" r:id="rId21"/>
    <p:sldId id="454" r:id="rId22"/>
    <p:sldId id="602" r:id="rId23"/>
    <p:sldId id="457" r:id="rId24"/>
    <p:sldId id="455" r:id="rId25"/>
    <p:sldId id="458" r:id="rId26"/>
    <p:sldId id="594" r:id="rId27"/>
    <p:sldId id="595" r:id="rId28"/>
    <p:sldId id="596" r:id="rId29"/>
    <p:sldId id="597" r:id="rId30"/>
    <p:sldId id="598" r:id="rId31"/>
    <p:sldId id="599" r:id="rId32"/>
    <p:sldId id="600" r:id="rId33"/>
    <p:sldId id="601" r:id="rId34"/>
    <p:sldId id="459" r:id="rId35"/>
    <p:sldId id="460" r:id="rId36"/>
    <p:sldId id="461" r:id="rId37"/>
    <p:sldId id="463" r:id="rId38"/>
    <p:sldId id="464" r:id="rId39"/>
    <p:sldId id="465" r:id="rId40"/>
    <p:sldId id="466" r:id="rId41"/>
    <p:sldId id="467" r:id="rId42"/>
    <p:sldId id="489" r:id="rId43"/>
    <p:sldId id="468" r:id="rId44"/>
    <p:sldId id="469" r:id="rId45"/>
    <p:sldId id="471" r:id="rId46"/>
    <p:sldId id="472" r:id="rId47"/>
    <p:sldId id="473" r:id="rId48"/>
    <p:sldId id="480" r:id="rId49"/>
    <p:sldId id="474" r:id="rId50"/>
    <p:sldId id="475" r:id="rId51"/>
    <p:sldId id="476" r:id="rId52"/>
    <p:sldId id="477" r:id="rId53"/>
    <p:sldId id="487" r:id="rId54"/>
    <p:sldId id="488" r:id="rId55"/>
    <p:sldId id="470" r:id="rId56"/>
    <p:sldId id="478" r:id="rId57"/>
    <p:sldId id="479" r:id="rId58"/>
    <p:sldId id="481" r:id="rId59"/>
    <p:sldId id="483" r:id="rId60"/>
    <p:sldId id="484" r:id="rId61"/>
    <p:sldId id="485" r:id="rId62"/>
    <p:sldId id="603" r:id="rId63"/>
    <p:sldId id="486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604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11" r:id="rId84"/>
    <p:sldId id="509" r:id="rId85"/>
    <p:sldId id="510" r:id="rId86"/>
    <p:sldId id="513" r:id="rId87"/>
    <p:sldId id="605" r:id="rId88"/>
    <p:sldId id="514" r:id="rId89"/>
    <p:sldId id="534" r:id="rId90"/>
    <p:sldId id="527" r:id="rId91"/>
    <p:sldId id="528" r:id="rId92"/>
    <p:sldId id="523" r:id="rId93"/>
    <p:sldId id="524" r:id="rId94"/>
    <p:sldId id="525" r:id="rId95"/>
    <p:sldId id="526" r:id="rId96"/>
    <p:sldId id="529" r:id="rId97"/>
    <p:sldId id="530" r:id="rId98"/>
    <p:sldId id="531" r:id="rId99"/>
    <p:sldId id="532" r:id="rId100"/>
    <p:sldId id="533" r:id="rId101"/>
    <p:sldId id="535" r:id="rId102"/>
    <p:sldId id="536" r:id="rId103"/>
    <p:sldId id="537" r:id="rId104"/>
    <p:sldId id="538" r:id="rId105"/>
    <p:sldId id="539" r:id="rId106"/>
    <p:sldId id="540" r:id="rId107"/>
    <p:sldId id="541" r:id="rId108"/>
    <p:sldId id="542" r:id="rId109"/>
    <p:sldId id="543" r:id="rId110"/>
    <p:sldId id="544" r:id="rId111"/>
    <p:sldId id="547" r:id="rId112"/>
    <p:sldId id="545" r:id="rId113"/>
    <p:sldId id="546" r:id="rId114"/>
    <p:sldId id="621" r:id="rId115"/>
    <p:sldId id="548" r:id="rId116"/>
    <p:sldId id="550" r:id="rId117"/>
    <p:sldId id="552" r:id="rId118"/>
    <p:sldId id="551" r:id="rId119"/>
    <p:sldId id="554" r:id="rId120"/>
    <p:sldId id="553" r:id="rId121"/>
    <p:sldId id="555" r:id="rId122"/>
    <p:sldId id="556" r:id="rId123"/>
    <p:sldId id="557" r:id="rId124"/>
    <p:sldId id="558" r:id="rId125"/>
    <p:sldId id="559" r:id="rId126"/>
    <p:sldId id="561" r:id="rId127"/>
    <p:sldId id="562" r:id="rId128"/>
    <p:sldId id="563" r:id="rId129"/>
    <p:sldId id="564" r:id="rId130"/>
    <p:sldId id="566" r:id="rId131"/>
    <p:sldId id="567" r:id="rId132"/>
    <p:sldId id="568" r:id="rId133"/>
    <p:sldId id="569" r:id="rId134"/>
    <p:sldId id="570" r:id="rId135"/>
    <p:sldId id="571" r:id="rId136"/>
    <p:sldId id="573" r:id="rId137"/>
    <p:sldId id="574" r:id="rId138"/>
    <p:sldId id="575" r:id="rId139"/>
    <p:sldId id="576" r:id="rId140"/>
    <p:sldId id="577" r:id="rId141"/>
    <p:sldId id="583" r:id="rId142"/>
    <p:sldId id="586" r:id="rId143"/>
    <p:sldId id="578" r:id="rId144"/>
    <p:sldId id="584" r:id="rId145"/>
    <p:sldId id="585" r:id="rId146"/>
    <p:sldId id="606" r:id="rId147"/>
    <p:sldId id="614" r:id="rId148"/>
    <p:sldId id="615" r:id="rId149"/>
    <p:sldId id="608" r:id="rId150"/>
    <p:sldId id="607" r:id="rId151"/>
    <p:sldId id="611" r:id="rId152"/>
    <p:sldId id="613" r:id="rId153"/>
    <p:sldId id="612" r:id="rId154"/>
    <p:sldId id="616" r:id="rId155"/>
    <p:sldId id="588" r:id="rId156"/>
    <p:sldId id="590" r:id="rId157"/>
    <p:sldId id="591" r:id="rId158"/>
    <p:sldId id="622" r:id="rId159"/>
    <p:sldId id="617" r:id="rId160"/>
    <p:sldId id="619" r:id="rId161"/>
    <p:sldId id="620" r:id="rId162"/>
    <p:sldId id="623" r:id="rId163"/>
    <p:sldId id="593" r:id="rId164"/>
    <p:sldId id="624" r:id="rId165"/>
    <p:sldId id="625" r:id="rId166"/>
    <p:sldId id="626" r:id="rId167"/>
    <p:sldId id="627" r:id="rId168"/>
    <p:sldId id="628" r:id="rId169"/>
    <p:sldId id="630" r:id="rId170"/>
    <p:sldId id="631" r:id="rId171"/>
    <p:sldId id="629" r:id="rId172"/>
    <p:sldId id="632" r:id="rId173"/>
    <p:sldId id="634" r:id="rId174"/>
    <p:sldId id="633" r:id="rId175"/>
    <p:sldId id="635" r:id="rId176"/>
    <p:sldId id="636" r:id="rId177"/>
    <p:sldId id="637" r:id="rId178"/>
    <p:sldId id="638" r:id="rId179"/>
    <p:sldId id="639" r:id="rId180"/>
    <p:sldId id="641" r:id="rId181"/>
    <p:sldId id="640" r:id="rId182"/>
    <p:sldId id="642" r:id="rId183"/>
    <p:sldId id="645" r:id="rId184"/>
    <p:sldId id="643" r:id="rId185"/>
    <p:sldId id="646" r:id="rId186"/>
    <p:sldId id="647" r:id="rId187"/>
    <p:sldId id="648" r:id="rId188"/>
    <p:sldId id="649" r:id="rId189"/>
    <p:sldId id="650" r:id="rId190"/>
    <p:sldId id="651" r:id="rId191"/>
    <p:sldId id="652" r:id="rId192"/>
    <p:sldId id="653" r:id="rId193"/>
    <p:sldId id="654" r:id="rId194"/>
    <p:sldId id="656" r:id="rId195"/>
    <p:sldId id="655" r:id="rId196"/>
    <p:sldId id="657" r:id="rId197"/>
    <p:sldId id="658" r:id="rId198"/>
    <p:sldId id="659" r:id="rId199"/>
    <p:sldId id="660" r:id="rId200"/>
    <p:sldId id="661" r:id="rId201"/>
    <p:sldId id="662" r:id="rId202"/>
    <p:sldId id="663" r:id="rId203"/>
    <p:sldId id="664" r:id="rId204"/>
    <p:sldId id="665" r:id="rId205"/>
    <p:sldId id="666" r:id="rId206"/>
    <p:sldId id="667" r:id="rId207"/>
    <p:sldId id="668" r:id="rId208"/>
    <p:sldId id="669" r:id="rId209"/>
    <p:sldId id="670" r:id="rId210"/>
    <p:sldId id="671" r:id="rId211"/>
    <p:sldId id="672" r:id="rId212"/>
    <p:sldId id="673" r:id="rId213"/>
    <p:sldId id="674" r:id="rId214"/>
    <p:sldId id="675" r:id="rId215"/>
    <p:sldId id="676" r:id="rId216"/>
    <p:sldId id="677" r:id="rId217"/>
    <p:sldId id="678" r:id="rId218"/>
    <p:sldId id="679" r:id="rId219"/>
    <p:sldId id="680" r:id="rId220"/>
    <p:sldId id="681" r:id="rId221"/>
    <p:sldId id="682" r:id="rId222"/>
    <p:sldId id="683" r:id="rId223"/>
    <p:sldId id="684" r:id="rId224"/>
    <p:sldId id="685" r:id="rId225"/>
    <p:sldId id="688" r:id="rId226"/>
    <p:sldId id="687" r:id="rId227"/>
    <p:sldId id="686" r:id="rId2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3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notesMaster" Target="notesMasters/notesMaster1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printerSettings" Target="printerSettings/printerSettings1.bin"/><Relationship Id="rId231" Type="http://schemas.openxmlformats.org/officeDocument/2006/relationships/presProps" Target="presProps.xml"/><Relationship Id="rId232" Type="http://schemas.openxmlformats.org/officeDocument/2006/relationships/viewProps" Target="viewProps.xml"/><Relationship Id="rId233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34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F21F-3BB2-964E-BA1A-2E49D87F4069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1415-C1D8-BB48-8986-0FA463EE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Frequentists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7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round about way to get to this point!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1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derekbeaton</a:t>
            </a:r>
            <a:r>
              <a:rPr lang="en-US" dirty="0" smtClean="0"/>
              <a:t>/</a:t>
            </a:r>
            <a:r>
              <a:rPr lang="en-US" dirty="0" err="1" smtClean="0"/>
              <a:t>CANvUSA_BeerPrices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derekbeaton</a:t>
            </a:r>
            <a:r>
              <a:rPr lang="en-US" dirty="0" smtClean="0"/>
              <a:t>/</a:t>
            </a:r>
            <a:r>
              <a:rPr lang="en-US" dirty="0" err="1" smtClean="0"/>
              <a:t>CANvUSA_BeerPrices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 </a:t>
            </a:r>
            <a:r>
              <a:rPr lang="en-US" dirty="0" err="1" smtClean="0"/>
              <a:t>Revelle</a:t>
            </a:r>
            <a:r>
              <a:rPr lang="en-US" dirty="0" smtClean="0"/>
              <a:t> said</a:t>
            </a:r>
            <a:r>
              <a:rPr lang="en-US" baseline="0" dirty="0" smtClean="0"/>
              <a:t> that if Fisher &amp; Student had computers, this is what they’d be doing.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93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0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two incorrect </a:t>
            </a:r>
            <a:r>
              <a:rPr lang="en-US" dirty="0" err="1" smtClean="0"/>
              <a:t>statemnts</a:t>
            </a:r>
            <a:r>
              <a:rPr lang="en-US" dirty="0" smtClean="0"/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0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1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bootstrap is stable even at a small number of </a:t>
            </a:r>
            <a:r>
              <a:rPr lang="en-US" dirty="0" err="1" smtClean="0"/>
              <a:t>resamplings</a:t>
            </a:r>
            <a:r>
              <a:rPr lang="en-US" dirty="0" smtClean="0"/>
              <a:t> (relative to the total number of observations).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0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Fisher</a:t>
            </a:r>
            <a:r>
              <a:rPr lang="en-US" baseline="0" dirty="0" smtClean="0"/>
              <a:t> knew. That’s why we do what we do – he hated </a:t>
            </a:r>
            <a:r>
              <a:rPr lang="en-US" baseline="0" dirty="0" err="1" smtClean="0"/>
              <a:t>Bayesianists</a:t>
            </a:r>
            <a:r>
              <a:rPr lang="en-US" baseline="0" dirty="0" smtClean="0"/>
              <a:t> that deeply.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9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hot topic these days, especially in psych and imaging.</a:t>
            </a:r>
            <a:r>
              <a:rPr lang="en-US" baseline="0" dirty="0" smtClean="0"/>
              <a:t> Lots of people making a strong push that we should make prediction estimates instead of tests or even reporting intervals/effects. This can tell us the actual utility of what we have for future experiments.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6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have our full set of predicted values…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4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similar are the predicted</a:t>
            </a:r>
            <a:r>
              <a:rPr lang="en-US" baseline="0" dirty="0" smtClean="0"/>
              <a:t> numbers with the original? Red dot is LOOCV for reference. What does this tell 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similar are the predicted</a:t>
            </a:r>
            <a:r>
              <a:rPr lang="en-US" baseline="0" dirty="0" smtClean="0"/>
              <a:t> numbers with the original? Red dot is LOOCV for reference. What does </a:t>
            </a:r>
            <a:r>
              <a:rPr lang="en-US" baseline="0" smtClean="0"/>
              <a:t>this tell us?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easier to see correlation vs. prediction. A lot of values are pretty good. But we can clearly</a:t>
            </a:r>
            <a:r>
              <a:rPr lang="en-US" baseline="0" dirty="0" smtClean="0"/>
              <a:t> see that there are three types of instability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correlation but terrible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</a:t>
            </a:r>
            <a:r>
              <a:rPr lang="en-US" baseline="0" dirty="0" smtClean="0"/>
              <a:t> prediction but terrible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not so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 though, we are able to pretty accurately model</a:t>
            </a:r>
            <a:r>
              <a:rPr lang="en-US" baseline="0" dirty="0" smtClean="0"/>
              <a:t> what we have no matter how we split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Fisher</a:t>
            </a:r>
            <a:r>
              <a:rPr lang="en-US" baseline="0" dirty="0" smtClean="0"/>
              <a:t> knew. That’s why we do what we do – he hated </a:t>
            </a:r>
            <a:r>
              <a:rPr lang="en-US" baseline="0" dirty="0" err="1" smtClean="0"/>
              <a:t>Bayesianists</a:t>
            </a:r>
            <a:r>
              <a:rPr lang="en-US" baseline="0" dirty="0" smtClean="0"/>
              <a:t> </a:t>
            </a:r>
            <a:r>
              <a:rPr lang="en-US" baseline="0" smtClean="0"/>
              <a:t>that deeply.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99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similar are the predicted</a:t>
            </a:r>
            <a:r>
              <a:rPr lang="en-US" baseline="0" dirty="0" smtClean="0"/>
              <a:t> numbers with the original? Red dot is LOOCV for reference. What does this tell 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are bad at predicting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16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no reason anymore for us to use parametric tests or distributions. You can run R and all of this code ON YOUR PHONE RIGHT NOW IF</a:t>
            </a:r>
            <a:r>
              <a:rPr lang="en-US" baseline="0" dirty="0" smtClean="0"/>
              <a:t> YOU’D LIKE. If your phone can do it, we have no excuses.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08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Tells us about probability, stability, and </a:t>
            </a:r>
            <a:r>
              <a:rPr lang="en-US" dirty="0" err="1" smtClean="0"/>
              <a:t>replicability</a:t>
            </a:r>
            <a:r>
              <a:rPr lang="en-US" baseline="0" dirty="0" smtClean="0"/>
              <a:t> of effects, respectively.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8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if we didn’t already know;</a:t>
            </a:r>
          </a:p>
          <a:p>
            <a:endParaRPr lang="en-US" dirty="0" smtClean="0"/>
          </a:p>
          <a:p>
            <a:r>
              <a:rPr lang="en-US" dirty="0" smtClean="0"/>
              <a:t>The real root is lack of exposure</a:t>
            </a:r>
            <a:r>
              <a:rPr lang="en-US" baseline="0" dirty="0" smtClean="0"/>
              <a:t> and training to all things stats.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8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</a:t>
            </a:r>
            <a:r>
              <a:rPr lang="en-US" baseline="0" dirty="0" smtClean="0"/>
              <a:t> credit and blame him. He also is responsible for a deep hatred and distrust of Bayesian approaches, which we are now just getting 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part. A bitter rivalry over particulars of methods, especially</a:t>
            </a:r>
            <a:r>
              <a:rPr lang="en-US" baseline="0" dirty="0" smtClean="0"/>
              <a:t> chi-square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rivalry</a:t>
            </a:r>
            <a:r>
              <a:rPr lang="en-US" baseline="0" dirty="0" smtClean="0"/>
              <a:t> and Fisher’s approach cemented what we do. There were many philosophical, mathematical, and statistical differences in the approaches and even specific tests proposed by all of these people.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they had one mutual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rivalry</a:t>
            </a:r>
            <a:r>
              <a:rPr lang="en-US" baseline="0" dirty="0" smtClean="0"/>
              <a:t> and Fisher’s approach cemented what we do. There were many philosophical, mathematical, and statistical differences in the approaches and even specific tests proposed by all of these people.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they had one </a:t>
            </a:r>
            <a:r>
              <a:rPr lang="en-US" baseline="0" smtClean="0"/>
              <a:t>mutual friend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7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know who this</a:t>
            </a:r>
            <a:r>
              <a:rPr lang="en-US" baseline="0" dirty="0" smtClean="0"/>
              <a:t>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11415-C1D8-BB48-8986-0FA463EEBF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1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6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7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2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1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5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4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9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1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57200" y="457200"/>
            <a:ext cx="8229599" cy="1142999"/>
          </a:xfrm>
          <a:prstGeom prst="roundRect">
            <a:avLst/>
          </a:prstGeom>
          <a:solidFill>
            <a:srgbClr val="0C7A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4/13/17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D. Beaton	 	   		 RTC – April 13, 2017 	 	 Univariate &amp;</a:t>
            </a:r>
            <a:r>
              <a:rPr lang="en-US" baseline="0" dirty="0" smtClean="0"/>
              <a:t> Multivariate Resampling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0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em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em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7.emf"/><Relationship Id="rId5" Type="http://schemas.openxmlformats.org/officeDocument/2006/relationships/package" Target="../embeddings/Microsoft_Word_Document3.docx"/><Relationship Id="rId6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98809" y="410824"/>
            <a:ext cx="8684116" cy="287780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1123773"/>
            <a:ext cx="7772400" cy="1741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dirty="0" smtClean="0">
                <a:solidFill>
                  <a:srgbClr val="660066"/>
                </a:solidFill>
              </a:rPr>
              <a:t>Resampling Techniques for Univariate and Multivariate Analyses in R</a:t>
            </a:r>
            <a:endParaRPr lang="en-US" sz="5000" dirty="0">
              <a:solidFill>
                <a:srgbClr val="660066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Derek Beaton</a:t>
            </a:r>
            <a:endParaRPr lang="en-US" sz="2600" baseline="30000" dirty="0"/>
          </a:p>
        </p:txBody>
      </p:sp>
      <p:pic>
        <p:nvPicPr>
          <p:cNvPr id="2" name="Picture 1" descr="blue-rotman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34" y="5047714"/>
            <a:ext cx="2302933" cy="11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5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Resampling?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resampling</a:t>
            </a:r>
          </a:p>
          <a:p>
            <a:pPr lvl="1"/>
            <a:r>
              <a:rPr lang="en-US" dirty="0" smtClean="0"/>
              <a:t>Use data to build distributions</a:t>
            </a:r>
          </a:p>
          <a:p>
            <a:r>
              <a:rPr lang="en-US" dirty="0" smtClean="0"/>
              <a:t>Wide array of approaches</a:t>
            </a:r>
          </a:p>
          <a:p>
            <a:pPr lvl="1"/>
            <a:r>
              <a:rPr lang="en-US" dirty="0" smtClean="0"/>
              <a:t>Today: permutation, bootstrap, split-half</a:t>
            </a:r>
          </a:p>
          <a:p>
            <a:pPr lvl="1"/>
            <a:r>
              <a:rPr lang="en-US" dirty="0" smtClean="0"/>
              <a:t>Jackknife &amp; cross validation</a:t>
            </a:r>
          </a:p>
          <a:p>
            <a:pPr lvl="1"/>
            <a:r>
              <a:rPr lang="en-US" dirty="0" smtClean="0"/>
              <a:t>To a different extent: Monte Carlo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2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68895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42376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5346319" y="1306116"/>
            <a:ext cx="19241" cy="8274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63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9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7" name="Picture 6" descr="PCA_fj_per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8333"/>
          <a:stretch/>
        </p:blipFill>
        <p:spPr>
          <a:xfrm>
            <a:off x="4733138" y="685800"/>
            <a:ext cx="441542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9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7" name="Picture 6" descr="PCA_fj_perm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8333"/>
          <a:stretch/>
        </p:blipFill>
        <p:spPr>
          <a:xfrm>
            <a:off x="4733138" y="685800"/>
            <a:ext cx="4415422" cy="5486400"/>
          </a:xfrm>
          <a:prstGeom prst="rect">
            <a:avLst/>
          </a:prstGeom>
        </p:spPr>
      </p:pic>
      <p:pic>
        <p:nvPicPr>
          <p:cNvPr id="3" name="Picture 2" descr="PCA_fi_per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eigs_pe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7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PCA: Which components to keep?</a:t>
            </a:r>
          </a:p>
          <a:p>
            <a:pPr lvl="1"/>
            <a:r>
              <a:rPr lang="en-US" dirty="0" smtClean="0"/>
              <a:t>i.e., which explain more variance than null?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0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Perm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836"/>
            <a:ext cx="9144000" cy="30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5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Com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Com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Com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Resampling?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 array of methods to</a:t>
            </a:r>
          </a:p>
          <a:p>
            <a:pPr lvl="1"/>
            <a:r>
              <a:rPr lang="en-US" dirty="0" smtClean="0"/>
              <a:t>Estimate change of statistics (e.g., F, </a:t>
            </a:r>
            <a:r>
              <a:rPr lang="en-US" i="1" dirty="0" smtClean="0"/>
              <a:t>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Or “variables” (e.g., components, factors)</a:t>
            </a:r>
          </a:p>
          <a:p>
            <a:pPr lvl="1"/>
            <a:r>
              <a:rPr lang="en-US" dirty="0" smtClean="0"/>
              <a:t>Estimate validity, reliability, and stability of statistics or models</a:t>
            </a:r>
          </a:p>
        </p:txBody>
      </p:sp>
    </p:spTree>
    <p:extLst>
      <p:ext uri="{BB962C8B-B14F-4D97-AF65-F5344CB8AC3E}">
        <p14:creationId xmlns:p14="http://schemas.microsoft.com/office/powerpoint/2010/main" val="312187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Comp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5" r="15855" b="7401"/>
          <a:stretch/>
        </p:blipFill>
        <p:spPr>
          <a:xfrm>
            <a:off x="-158137" y="1026578"/>
            <a:ext cx="3063433" cy="5927082"/>
          </a:xfrm>
          <a:prstGeom prst="rect">
            <a:avLst/>
          </a:prstGeom>
        </p:spPr>
      </p:pic>
      <p:pic>
        <p:nvPicPr>
          <p:cNvPr id="6" name="Picture 5" descr="PCA_Comp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7" r="30251" b="8117"/>
          <a:stretch/>
        </p:blipFill>
        <p:spPr>
          <a:xfrm>
            <a:off x="3100107" y="1026578"/>
            <a:ext cx="2328089" cy="5881219"/>
          </a:xfrm>
          <a:prstGeom prst="rect">
            <a:avLst/>
          </a:prstGeom>
        </p:spPr>
      </p:pic>
      <p:pic>
        <p:nvPicPr>
          <p:cNvPr id="7" name="Picture 6" descr="PCA_Comp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32452" b="5805"/>
          <a:stretch/>
        </p:blipFill>
        <p:spPr>
          <a:xfrm>
            <a:off x="5623007" y="1026578"/>
            <a:ext cx="3520993" cy="60292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8489"/>
            <a:ext cx="89660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Permutation </a:t>
            </a:r>
            <a:r>
              <a:rPr lang="en-US" sz="2800" b="1" dirty="0" smtClean="0"/>
              <a:t>(1000)</a:t>
            </a:r>
            <a:r>
              <a:rPr lang="en-US" sz="2800" b="1" dirty="0"/>
              <a:t>:</a:t>
            </a:r>
          </a:p>
          <a:p>
            <a:pPr algn="just"/>
            <a:r>
              <a:rPr lang="en-US" dirty="0"/>
              <a:t>	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perm</a:t>
            </a:r>
            <a:r>
              <a:rPr lang="en-US" sz="2400" dirty="0"/>
              <a:t> = </a:t>
            </a:r>
            <a:r>
              <a:rPr lang="en-US" sz="2400" dirty="0" smtClean="0"/>
              <a:t>.024				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perm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.136</a:t>
            </a:r>
            <a:r>
              <a:rPr lang="en-US" sz="2400" baseline="30000" dirty="0" smtClean="0"/>
              <a:t> 				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perm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.997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69037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PCA:</a:t>
            </a:r>
          </a:p>
          <a:p>
            <a:pPr lvl="1"/>
            <a:r>
              <a:rPr lang="en-US" dirty="0" smtClean="0"/>
              <a:t>We have one component (source of signal)</a:t>
            </a:r>
          </a:p>
          <a:p>
            <a:pPr lvl="1"/>
            <a:r>
              <a:rPr lang="en-US" dirty="0" smtClean="0"/>
              <a:t>Just interpret that one</a:t>
            </a:r>
          </a:p>
        </p:txBody>
      </p:sp>
    </p:spTree>
    <p:extLst>
      <p:ext uri="{BB962C8B-B14F-4D97-AF65-F5344CB8AC3E}">
        <p14:creationId xmlns:p14="http://schemas.microsoft.com/office/powerpoint/2010/main" val="298379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Now intuitive: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“</a:t>
            </a:r>
            <a:r>
              <a:rPr lang="en-US" dirty="0"/>
              <a:t>the probability of getting results at least as extreme as the ones you observed, given that the null hypothesis is correct</a:t>
            </a:r>
            <a:r>
              <a:rPr lang="en-US" dirty="0" smtClean="0"/>
              <a:t>”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Count how often </a:t>
            </a:r>
            <a:r>
              <a:rPr lang="en-US" i="1" dirty="0" smtClean="0"/>
              <a:t>your</a:t>
            </a:r>
            <a:r>
              <a:rPr lang="en-US" dirty="0" smtClean="0"/>
              <a:t> effect is bigger</a:t>
            </a:r>
          </a:p>
          <a:p>
            <a:pPr lvl="1"/>
            <a:r>
              <a:rPr lang="en-US" dirty="0" smtClean="0"/>
              <a:t>Build </a:t>
            </a:r>
            <a:r>
              <a:rPr lang="en-US" dirty="0"/>
              <a:t>null distributions</a:t>
            </a:r>
          </a:p>
          <a:p>
            <a:pPr lvl="1"/>
            <a:r>
              <a:rPr lang="en-US" dirty="0"/>
              <a:t>Exact null hypothesis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5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9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1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Resample with replacement</a:t>
            </a:r>
          </a:p>
          <a:p>
            <a:pPr lvl="1"/>
            <a:r>
              <a:rPr lang="en-US" dirty="0" smtClean="0"/>
              <a:t>Select observations 0, 1, or many times</a:t>
            </a:r>
          </a:p>
          <a:p>
            <a:pPr lvl="1"/>
            <a:r>
              <a:rPr lang="en-US" dirty="0" smtClean="0"/>
              <a:t>Compute statistic</a:t>
            </a:r>
          </a:p>
          <a:p>
            <a:pPr lvl="1"/>
            <a:r>
              <a:rPr lang="en-US" dirty="0" smtClean="0"/>
              <a:t>Build distribution</a:t>
            </a:r>
          </a:p>
          <a:p>
            <a:r>
              <a:rPr lang="en-US" dirty="0" smtClean="0"/>
              <a:t>Maintains the relationship in data</a:t>
            </a:r>
          </a:p>
          <a:p>
            <a:r>
              <a:rPr lang="en-US" i="1" dirty="0" smtClean="0"/>
              <a:t>Approximate population estimates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3206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24866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6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59758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rame 2"/>
          <p:cNvSpPr/>
          <p:nvPr/>
        </p:nvSpPr>
        <p:spPr>
          <a:xfrm>
            <a:off x="173164" y="2559421"/>
            <a:ext cx="5445033" cy="769751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4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Resampling?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5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Thought of as modern</a:t>
            </a:r>
          </a:p>
          <a:p>
            <a:r>
              <a:rPr lang="en-US" dirty="0" smtClean="0"/>
              <a:t>In practice</a:t>
            </a:r>
          </a:p>
          <a:p>
            <a:pPr lvl="1"/>
            <a:r>
              <a:rPr lang="en-US" dirty="0" smtClean="0"/>
              <a:t>1940s – </a:t>
            </a:r>
            <a:r>
              <a:rPr lang="en-US" dirty="0" err="1" smtClean="0"/>
              <a:t>Quenouille</a:t>
            </a:r>
            <a:r>
              <a:rPr lang="en-US" dirty="0" smtClean="0"/>
              <a:t> (foundation of jackknife)</a:t>
            </a:r>
          </a:p>
          <a:p>
            <a:pPr lvl="1"/>
            <a:r>
              <a:rPr lang="en-US" dirty="0" smtClean="0"/>
              <a:t>1940s – </a:t>
            </a:r>
            <a:r>
              <a:rPr lang="en-US" dirty="0" err="1" smtClean="0"/>
              <a:t>Ulam</a:t>
            </a:r>
            <a:r>
              <a:rPr lang="en-US" dirty="0" smtClean="0"/>
              <a:t> &amp; von Neumann (Monte Carlo)</a:t>
            </a:r>
          </a:p>
          <a:p>
            <a:pPr lvl="1"/>
            <a:r>
              <a:rPr lang="en-US" dirty="0" smtClean="0"/>
              <a:t>Late 1950s – </a:t>
            </a:r>
            <a:r>
              <a:rPr lang="en-US" dirty="0" err="1" smtClean="0"/>
              <a:t>Tukey</a:t>
            </a:r>
            <a:r>
              <a:rPr lang="en-US" dirty="0" smtClean="0"/>
              <a:t> (establish jackknife)</a:t>
            </a:r>
          </a:p>
          <a:p>
            <a:pPr lvl="1"/>
            <a:r>
              <a:rPr lang="en-US" dirty="0" smtClean="0"/>
              <a:t>Late 1970s-1980s – </a:t>
            </a:r>
            <a:r>
              <a:rPr lang="en-US" dirty="0" err="1" smtClean="0"/>
              <a:t>Efron</a:t>
            </a:r>
            <a:r>
              <a:rPr lang="en-US" dirty="0" smtClean="0"/>
              <a:t> (extend jackknife to bootstrap)</a:t>
            </a:r>
          </a:p>
          <a:p>
            <a:r>
              <a:rPr lang="en-US" dirty="0" smtClean="0"/>
              <a:t>But… </a:t>
            </a:r>
          </a:p>
          <a:p>
            <a:pPr lvl="1"/>
            <a:r>
              <a:rPr lang="en-US" dirty="0" smtClean="0"/>
              <a:t>Fisher and Student did this long ago</a:t>
            </a:r>
          </a:p>
          <a:p>
            <a:pPr lvl="1"/>
            <a:r>
              <a:rPr lang="en-US" dirty="0"/>
              <a:t>Fisher painfully </a:t>
            </a:r>
            <a:r>
              <a:rPr lang="en-US" dirty="0" smtClean="0"/>
              <a:t>created </a:t>
            </a:r>
            <a:r>
              <a:rPr lang="en-US" dirty="0"/>
              <a:t>(literally) the </a:t>
            </a:r>
            <a:r>
              <a:rPr lang="en-US" dirty="0" smtClean="0"/>
              <a:t>distributions we use today</a:t>
            </a:r>
          </a:p>
        </p:txBody>
      </p:sp>
    </p:spTree>
    <p:extLst>
      <p:ext uri="{BB962C8B-B14F-4D97-AF65-F5344CB8AC3E}">
        <p14:creationId xmlns:p14="http://schemas.microsoft.com/office/powerpoint/2010/main" val="361897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80422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20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74500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5906803" y="2809591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809076" y="5463682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5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65488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5906803" y="3386904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809076" y="5001826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49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80478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5809076" y="4482244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6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75659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5809076" y="3943418"/>
            <a:ext cx="2482012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47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Cor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Cor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4" y="865969"/>
            <a:ext cx="2737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Parametric:</a:t>
            </a:r>
          </a:p>
          <a:p>
            <a:r>
              <a:rPr lang="en-US" sz="2600" dirty="0" smtClean="0"/>
              <a:t>r = 0.885</a:t>
            </a:r>
          </a:p>
          <a:p>
            <a:r>
              <a:rPr lang="en-US" sz="2600" i="1" dirty="0" smtClean="0"/>
              <a:t>p</a:t>
            </a:r>
            <a:r>
              <a:rPr lang="en-US" sz="2600" dirty="0" smtClean="0"/>
              <a:t> = 4.534 x 10</a:t>
            </a:r>
            <a:r>
              <a:rPr lang="en-US" sz="2600" baseline="30000" dirty="0" smtClean="0"/>
              <a:t>-8</a:t>
            </a:r>
            <a:endParaRPr lang="en-US" sz="2600" baseline="30000" dirty="0"/>
          </a:p>
        </p:txBody>
      </p:sp>
    </p:spTree>
    <p:extLst>
      <p:ext uri="{BB962C8B-B14F-4D97-AF65-F5344CB8AC3E}">
        <p14:creationId xmlns:p14="http://schemas.microsoft.com/office/powerpoint/2010/main" val="236106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1730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BOOTSTRAP!</a:t>
            </a:r>
            <a:endParaRPr lang="en-US" sz="2600" b="1" dirty="0"/>
          </a:p>
        </p:txBody>
      </p:sp>
      <p:pic>
        <p:nvPicPr>
          <p:cNvPr id="7" name="Picture 6" descr="CorrBoo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0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778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SAVE!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780477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CorrBoo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BootCorr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51100"/>
            <a:ext cx="7721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 Permuted</a:t>
            </a:r>
            <a:endParaRPr lang="en-US" dirty="0"/>
          </a:p>
        </p:txBody>
      </p:sp>
      <p:pic>
        <p:nvPicPr>
          <p:cNvPr id="4" name="Picture 3" descr="fish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970012"/>
            <a:ext cx="3250790" cy="39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4618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REPEAT!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64357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0.939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CorrBoo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9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3968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REPEAT A LOT!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40660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0.939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CorrBoot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80235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0.939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CorrDis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075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PLOT!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9754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33219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0.939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 descr="CorrDistrZoo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075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PLOT!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56576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08987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0.939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CorrDistrZoom_CI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075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PLOT!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590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 centered at observed statistic</a:t>
            </a:r>
          </a:p>
          <a:p>
            <a:r>
              <a:rPr lang="en-US" dirty="0" smtClean="0"/>
              <a:t>Approximate population estimates of change</a:t>
            </a:r>
          </a:p>
          <a:p>
            <a:pPr lvl="1"/>
            <a:r>
              <a:rPr lang="en-US" dirty="0" smtClean="0"/>
              <a:t>Confidence Intervals: [0.804 &lt;</a:t>
            </a:r>
            <a:r>
              <a:rPr lang="en-US" i="1" dirty="0" smtClean="0"/>
              <a:t> r </a:t>
            </a:r>
            <a:r>
              <a:rPr lang="en-US" dirty="0" smtClean="0"/>
              <a:t>&lt; 0.982]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8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Generally more is better</a:t>
            </a:r>
          </a:p>
          <a:p>
            <a:pPr lvl="1"/>
            <a:r>
              <a:rPr lang="en-US" dirty="0" smtClean="0"/>
              <a:t>Try to hit a convergence point</a:t>
            </a:r>
          </a:p>
          <a:p>
            <a:r>
              <a:rPr lang="en-US" dirty="0" smtClean="0"/>
              <a:t>But too many is a waste of time/resources</a:t>
            </a:r>
          </a:p>
          <a:p>
            <a:r>
              <a:rPr lang="en-US" dirty="0" err="1" smtClean="0"/>
              <a:t>Efron</a:t>
            </a:r>
            <a:r>
              <a:rPr lang="en-US" dirty="0" smtClean="0"/>
              <a:t> says: “Enough”</a:t>
            </a:r>
          </a:p>
          <a:p>
            <a:pPr lvl="1"/>
            <a:r>
              <a:rPr lang="en-US" dirty="0" smtClean="0"/>
              <a:t>Well, not really – but if data are well behaved 100 is sufficient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3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100</a:t>
            </a:r>
            <a:r>
              <a:rPr lang="en-US" sz="3200" dirty="0"/>
              <a:t>: [</a:t>
            </a:r>
            <a:r>
              <a:rPr lang="en-US" sz="3200" dirty="0" smtClean="0"/>
              <a:t>0.800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</a:t>
            </a:r>
            <a:r>
              <a:rPr lang="en-US" sz="3200" dirty="0" smtClean="0"/>
              <a:t>0.990]</a:t>
            </a: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1,000: [</a:t>
            </a:r>
            <a:r>
              <a:rPr lang="en-US" sz="3200" dirty="0"/>
              <a:t>0.804 &lt;</a:t>
            </a:r>
            <a:r>
              <a:rPr lang="en-US" sz="3200" i="1" dirty="0"/>
              <a:t> r </a:t>
            </a:r>
            <a:r>
              <a:rPr lang="en-US" sz="3200" dirty="0"/>
              <a:t>&lt; 0.982</a:t>
            </a:r>
            <a:r>
              <a:rPr lang="en-US" sz="3200" dirty="0" smtClean="0"/>
              <a:t>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10,000</a:t>
            </a:r>
            <a:r>
              <a:rPr lang="en-US" sz="3200" dirty="0"/>
              <a:t>: [</a:t>
            </a:r>
            <a:r>
              <a:rPr lang="en-US" sz="3200" dirty="0" smtClean="0"/>
              <a:t>0.805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</a:t>
            </a:r>
            <a:r>
              <a:rPr lang="en-US" sz="3200" dirty="0" smtClean="0"/>
              <a:t>0.984]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100,000: </a:t>
            </a:r>
            <a:r>
              <a:rPr lang="en-US" sz="3200" dirty="0"/>
              <a:t>[</a:t>
            </a:r>
            <a:r>
              <a:rPr lang="en-US" sz="3200" dirty="0" smtClean="0"/>
              <a:t>0.803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0.982</a:t>
            </a:r>
            <a:r>
              <a:rPr lang="en-US" sz="3200" dirty="0" smtClean="0"/>
              <a:t>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Parametric: </a:t>
            </a:r>
            <a:r>
              <a:rPr lang="en-US" sz="3200" dirty="0">
                <a:solidFill>
                  <a:schemeClr val="bg1"/>
                </a:solidFill>
              </a:rPr>
              <a:t>[</a:t>
            </a:r>
            <a:r>
              <a:rPr lang="en-US" sz="3200" dirty="0" smtClean="0">
                <a:solidFill>
                  <a:schemeClr val="bg1"/>
                </a:solidFill>
              </a:rPr>
              <a:t>0.739 </a:t>
            </a:r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i="1" dirty="0">
                <a:solidFill>
                  <a:schemeClr val="bg1"/>
                </a:solidFill>
              </a:rPr>
              <a:t> r </a:t>
            </a:r>
            <a:r>
              <a:rPr lang="en-US" sz="3200" dirty="0">
                <a:solidFill>
                  <a:schemeClr val="bg1"/>
                </a:solidFill>
              </a:rPr>
              <a:t>&lt; </a:t>
            </a:r>
            <a:r>
              <a:rPr lang="en-US" sz="3200" dirty="0" smtClean="0">
                <a:solidFill>
                  <a:schemeClr val="bg1"/>
                </a:solidFill>
              </a:rPr>
              <a:t>0.952]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84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100</a:t>
            </a:r>
            <a:r>
              <a:rPr lang="en-US" sz="3200" dirty="0"/>
              <a:t>: [</a:t>
            </a:r>
            <a:r>
              <a:rPr lang="en-US" sz="3200" dirty="0" smtClean="0"/>
              <a:t>0.800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</a:t>
            </a:r>
            <a:r>
              <a:rPr lang="en-US" sz="3200" dirty="0" smtClean="0"/>
              <a:t>0.990]</a:t>
            </a:r>
            <a:endParaRPr lang="en-US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1,000: [</a:t>
            </a:r>
            <a:r>
              <a:rPr lang="en-US" sz="3200" dirty="0"/>
              <a:t>0.804 &lt;</a:t>
            </a:r>
            <a:r>
              <a:rPr lang="en-US" sz="3200" i="1" dirty="0"/>
              <a:t> r </a:t>
            </a:r>
            <a:r>
              <a:rPr lang="en-US" sz="3200" dirty="0"/>
              <a:t>&lt; 0.982</a:t>
            </a:r>
            <a:r>
              <a:rPr lang="en-US" sz="3200" dirty="0" smtClean="0"/>
              <a:t>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10,000</a:t>
            </a:r>
            <a:r>
              <a:rPr lang="en-US" sz="3200" dirty="0"/>
              <a:t>: [</a:t>
            </a:r>
            <a:r>
              <a:rPr lang="en-US" sz="3200" dirty="0" smtClean="0"/>
              <a:t>0.805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</a:t>
            </a:r>
            <a:r>
              <a:rPr lang="en-US" sz="3200" dirty="0" smtClean="0"/>
              <a:t>0.984]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100,000: </a:t>
            </a:r>
            <a:r>
              <a:rPr lang="en-US" sz="3200" dirty="0"/>
              <a:t>[</a:t>
            </a:r>
            <a:r>
              <a:rPr lang="en-US" sz="3200" dirty="0" smtClean="0"/>
              <a:t>0.803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0.982</a:t>
            </a:r>
            <a:r>
              <a:rPr lang="en-US" sz="3200" dirty="0" smtClean="0"/>
              <a:t>]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Parametric: </a:t>
            </a:r>
            <a:r>
              <a:rPr lang="en-US" sz="3200" dirty="0"/>
              <a:t>[</a:t>
            </a:r>
            <a:r>
              <a:rPr lang="en-US" sz="3200" dirty="0" smtClean="0"/>
              <a:t>0.739 </a:t>
            </a:r>
            <a:r>
              <a:rPr lang="en-US" sz="3200" dirty="0"/>
              <a:t>&lt;</a:t>
            </a:r>
            <a:r>
              <a:rPr lang="en-US" sz="3200" i="1" dirty="0"/>
              <a:t> r </a:t>
            </a:r>
            <a:r>
              <a:rPr lang="en-US" sz="3200" dirty="0"/>
              <a:t>&lt; </a:t>
            </a:r>
            <a:r>
              <a:rPr lang="en-US" sz="3200" dirty="0" smtClean="0"/>
              <a:t>0.952]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7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4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3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334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PCA_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966"/>
            <a:ext cx="9144000" cy="36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permutation: for components</a:t>
            </a:r>
          </a:p>
          <a:p>
            <a:pPr lvl="1"/>
            <a:r>
              <a:rPr lang="en-US" dirty="0" smtClean="0"/>
              <a:t>CIs of eigenvalues over bootstraps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Unlike permutation: variable estimates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How much do the variables change?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1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Eige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6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permutation: for components</a:t>
            </a:r>
          </a:p>
          <a:p>
            <a:pPr lvl="1"/>
            <a:r>
              <a:rPr lang="en-US" dirty="0" smtClean="0"/>
              <a:t>CIs of eigenvalues over bootstraps</a:t>
            </a:r>
          </a:p>
          <a:p>
            <a:r>
              <a:rPr lang="en-US" dirty="0" smtClean="0"/>
              <a:t>Unlike permutation: variable estimates</a:t>
            </a:r>
          </a:p>
          <a:p>
            <a:pPr lvl="1"/>
            <a:r>
              <a:rPr lang="en-US" dirty="0" smtClean="0"/>
              <a:t>How much do the variables change?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2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92450" y="2301768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57750" y="2301768"/>
            <a:ext cx="1612900" cy="1609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23050" y="2301768"/>
            <a:ext cx="1612900" cy="1609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97293" y="3596129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U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9650" y="2149368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8764" y="2731539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5536" y="33647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50" y="32885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2836" y="216995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3293" y="2733800"/>
            <a:ext cx="5052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V</a:t>
            </a:r>
            <a:endParaRPr lang="en-US" sz="3500" b="1" baseline="30000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7979" y="210645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/>
                <a:cs typeface="Courier New"/>
              </a:rPr>
              <a:t>T</a:t>
            </a:r>
            <a:endParaRPr lang="en-US" sz="2000" b="1" baseline="30000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1679" y="3711545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/>
                <a:cs typeface="Courier New"/>
              </a:rPr>
              <a:t>=</a:t>
            </a:r>
            <a:endParaRPr lang="en-US" sz="2000" b="1" baseline="30000" dirty="0">
              <a:latin typeface="Courier New"/>
              <a:cs typeface="Courier New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PCA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9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92450" y="2301768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57750" y="2301768"/>
            <a:ext cx="1612900" cy="1609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97293" y="3596129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U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9650" y="2149368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8764" y="2731539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5536" y="33647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50" y="32885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2836" y="216995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PCA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2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6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57750" y="2301768"/>
            <a:ext cx="1612900" cy="1609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23050" y="2301768"/>
            <a:ext cx="1612900" cy="16098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19650" y="2149368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8764" y="2731539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5536" y="33647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δ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50" y="328854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2836" y="2169952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latin typeface="Courier New"/>
                <a:cs typeface="Courier New"/>
              </a:rPr>
              <a:t>0</a:t>
            </a:r>
            <a:endParaRPr lang="en-US" sz="35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3293" y="2733800"/>
            <a:ext cx="50526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V</a:t>
            </a:r>
            <a:endParaRPr lang="en-US" sz="3500" b="1" baseline="30000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7979" y="210645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/>
                <a:cs typeface="Courier New"/>
              </a:rPr>
              <a:t>T</a:t>
            </a:r>
            <a:endParaRPr lang="en-US" sz="2000" b="1" baseline="30000" dirty="0">
              <a:latin typeface="Courier New"/>
              <a:cs typeface="Courier New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PCA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35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Fisher was brilliant but mean</a:t>
            </a:r>
            <a:endParaRPr lang="en-US" dirty="0"/>
          </a:p>
        </p:txBody>
      </p:sp>
      <p:pic>
        <p:nvPicPr>
          <p:cNvPr id="4" name="Picture 3" descr="fish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10" y="1970012"/>
            <a:ext cx="3250790" cy="39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5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Bootstrap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598353" y="3408168"/>
            <a:ext cx="0" cy="13716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02953" y="4093968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82551" y="3488269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59222" y="4284135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04552" y="3873834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0179" y="5215340"/>
            <a:ext cx="1316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Variables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3046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Bootstrap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598353" y="3408168"/>
            <a:ext cx="0" cy="13716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302953" y="4093968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82551" y="3488269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59222" y="4284135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04552" y="3873834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92283" y="14816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250000" y="2777226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70436" y="3282282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911622" y="4436535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56952" y="4026234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940179" y="5215340"/>
            <a:ext cx="1316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Variables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0004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Bootstrap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92283" y="14816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216133" y="27282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44683" y="16340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368533" y="28806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97083" y="17864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520933" y="30330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449483" y="19388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673333" y="31854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601883" y="20912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25733" y="33378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754283" y="22436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78133" y="34902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06683" y="23960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130533" y="36426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59083" y="25484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282933" y="37950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211483" y="27008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435333" y="39474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363883" y="28532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587733" y="40998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16283" y="3005669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740133" y="4252298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Boot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598353" y="3408168"/>
            <a:ext cx="0" cy="13716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302953" y="4093968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4182551" y="3488269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59222" y="4284135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04552" y="3873834"/>
            <a:ext cx="338667" cy="32173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70436" y="3282282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911622" y="4436535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556952" y="4026234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22836" y="3434682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064022" y="4588935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709352" y="4178634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114844" y="2969015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556030" y="4123268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201360" y="3712967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555108" y="2793245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996294" y="3947498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641624" y="3537197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707508" y="2945645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148694" y="4099898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94024" y="3689597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081000" y="3303781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522186" y="4458034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167516" y="4047733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301147" y="3844535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742333" y="4998788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87663" y="4588487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940179" y="5215340"/>
            <a:ext cx="1316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Variables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34969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BootScor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Bootstrap: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two-dimensional confidence interval</a:t>
            </a:r>
          </a:p>
          <a:p>
            <a:r>
              <a:rPr lang="en-US" dirty="0" smtClean="0"/>
              <a:t>If two variables do not overlap, they can be said to be significantly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6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Scores_Hul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Bootstrap: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25530"/>
          </a:xfrm>
        </p:spPr>
        <p:txBody>
          <a:bodyPr/>
          <a:lstStyle/>
          <a:p>
            <a:r>
              <a:rPr lang="en-US" dirty="0" smtClean="0"/>
              <a:t>Bootstrap Ratios</a:t>
            </a:r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-like statistic computed from the distribution</a:t>
            </a:r>
          </a:p>
          <a:p>
            <a:pPr lvl="1"/>
            <a:r>
              <a:rPr lang="en-US" dirty="0" smtClean="0"/>
              <a:t>Per component: (Mean-Zero) / SD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2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Scores_Hul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 rot="16200000">
            <a:off x="5833533" y="2650065"/>
            <a:ext cx="372537" cy="2794003"/>
          </a:xfrm>
          <a:prstGeom prst="leftBracket">
            <a:avLst/>
          </a:prstGeom>
          <a:ln w="635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9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Fisher hated </a:t>
            </a:r>
            <a:r>
              <a:rPr lang="en-US" dirty="0" err="1" smtClean="0"/>
              <a:t>Neyman</a:t>
            </a:r>
            <a:r>
              <a:rPr lang="en-US" dirty="0" smtClean="0"/>
              <a:t> </a:t>
            </a:r>
            <a:r>
              <a:rPr lang="en-US" dirty="0"/>
              <a:t>&amp; E. Pearson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01" y="1561712"/>
            <a:ext cx="19050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12768" b="28696"/>
          <a:stretch/>
        </p:blipFill>
        <p:spPr>
          <a:xfrm>
            <a:off x="6731000" y="3510333"/>
            <a:ext cx="2413000" cy="28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Scores_Hul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 rot="16200000">
            <a:off x="5833533" y="2650065"/>
            <a:ext cx="372537" cy="2794003"/>
          </a:xfrm>
          <a:prstGeom prst="leftBracket">
            <a:avLst/>
          </a:prstGeom>
          <a:ln w="635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56000" y="2997200"/>
            <a:ext cx="2082800" cy="0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Bootstrap: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25530"/>
          </a:xfrm>
        </p:spPr>
        <p:txBody>
          <a:bodyPr/>
          <a:lstStyle/>
          <a:p>
            <a:r>
              <a:rPr lang="en-US" dirty="0" smtClean="0"/>
              <a:t>Bootstrap Ratios</a:t>
            </a:r>
          </a:p>
          <a:p>
            <a:pPr lvl="1"/>
            <a:r>
              <a:rPr lang="en-US" i="1" dirty="0" smtClean="0"/>
              <a:t>T</a:t>
            </a:r>
            <a:r>
              <a:rPr lang="en-US" dirty="0" smtClean="0"/>
              <a:t>-like statistic computed from the distribution</a:t>
            </a:r>
          </a:p>
          <a:p>
            <a:pPr lvl="1"/>
            <a:r>
              <a:rPr lang="en-US" dirty="0" smtClean="0"/>
              <a:t>Per component: (Mean-Zero) / SD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06813"/>
              </p:ext>
            </p:extLst>
          </p:nvPr>
        </p:nvGraphicFramePr>
        <p:xfrm>
          <a:off x="1096701" y="4098922"/>
          <a:ext cx="6945783" cy="207832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15261"/>
                <a:gridCol w="2315261"/>
                <a:gridCol w="2315261"/>
              </a:tblGrid>
              <a:tr h="51958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Comp. 1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Comp.</a:t>
                      </a:r>
                      <a:r>
                        <a:rPr lang="en-US" sz="2200" baseline="0" dirty="0" smtClean="0"/>
                        <a:t> 2</a:t>
                      </a:r>
                      <a:endParaRPr lang="en-US" sz="2200" dirty="0"/>
                    </a:p>
                  </a:txBody>
                  <a:tcPr/>
                </a:tc>
              </a:tr>
              <a:tr h="51958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CAD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2.14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-2.57</a:t>
                      </a:r>
                      <a:endParaRPr lang="en-US" sz="2200" dirty="0"/>
                    </a:p>
                  </a:txBody>
                  <a:tcPr/>
                </a:tc>
              </a:tr>
              <a:tr h="51958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ABV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4.10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-.028</a:t>
                      </a:r>
                      <a:endParaRPr lang="en-US" sz="2200" dirty="0"/>
                    </a:p>
                  </a:txBody>
                  <a:tcPr/>
                </a:tc>
              </a:tr>
              <a:tr h="51958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/>
                        <a:t>RATING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3.77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2.53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Tells us how much our effect is likely to change</a:t>
            </a:r>
          </a:p>
          <a:p>
            <a:pPr lvl="1"/>
            <a:r>
              <a:rPr lang="en-US" dirty="0" smtClean="0"/>
              <a:t>When trying to estimate the population effect</a:t>
            </a:r>
          </a:p>
          <a:p>
            <a:r>
              <a:rPr lang="en-US" dirty="0" smtClean="0"/>
              <a:t>Intervals everywhere</a:t>
            </a:r>
          </a:p>
          <a:p>
            <a:r>
              <a:rPr lang="en-US" dirty="0" smtClean="0"/>
              <a:t>Bootstrap </a:t>
            </a:r>
            <a:r>
              <a:rPr lang="en-US" dirty="0" smtClean="0">
                <a:sym typeface="Wingdings"/>
              </a:rPr>
              <a:t> Hypothesis tests</a:t>
            </a:r>
          </a:p>
          <a:p>
            <a:pPr lvl="1"/>
            <a:r>
              <a:rPr lang="en-US" dirty="0" smtClean="0">
                <a:sym typeface="Wingdings"/>
              </a:rPr>
              <a:t>e.g., BSR assesses </a:t>
            </a:r>
            <a:r>
              <a:rPr lang="en-US" i="1" dirty="0" smtClean="0">
                <a:sym typeface="Wingdings"/>
              </a:rPr>
              <a:t>stability of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7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1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BFBFBF"/>
                </a:solidFill>
              </a:rPr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31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 resampling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how reproducible and how predictive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NOT split-half reliability (psychometrics)</a:t>
            </a:r>
          </a:p>
          <a:p>
            <a:pPr lvl="1"/>
            <a:r>
              <a:rPr lang="en-US" dirty="0" smtClean="0"/>
              <a:t>Hybrid between cross-validation and resampling</a:t>
            </a:r>
          </a:p>
        </p:txBody>
      </p:sp>
    </p:spTree>
    <p:extLst>
      <p:ext uri="{BB962C8B-B14F-4D97-AF65-F5344CB8AC3E}">
        <p14:creationId xmlns:p14="http://schemas.microsoft.com/office/powerpoint/2010/main" val="110806857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929786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4"/>
            <a:ext cx="1612900" cy="22484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73868" y="3062146"/>
            <a:ext cx="13518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train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4555068"/>
            <a:ext cx="1612900" cy="87936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07734" y="4622799"/>
            <a:ext cx="11722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 smtClean="0">
                <a:latin typeface="Courier New"/>
                <a:cs typeface="Courier New"/>
              </a:rPr>
              <a:t>X</a:t>
            </a:r>
            <a:r>
              <a:rPr lang="en-US" sz="3500" b="1" baseline="-25000" dirty="0" err="1" smtClean="0">
                <a:latin typeface="Courier New"/>
                <a:cs typeface="Courier New"/>
              </a:rPr>
              <a:t>test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683892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Jackknife or Leave-One-Out</a:t>
            </a:r>
          </a:p>
          <a:p>
            <a:pPr lvl="1"/>
            <a:r>
              <a:rPr lang="en-US" dirty="0" smtClean="0"/>
              <a:t>Train on </a:t>
            </a:r>
            <a:r>
              <a:rPr lang="en-US" i="1" dirty="0" smtClean="0"/>
              <a:t>N</a:t>
            </a:r>
            <a:r>
              <a:rPr lang="en-US" dirty="0" smtClean="0"/>
              <a:t>-1</a:t>
            </a:r>
          </a:p>
          <a:p>
            <a:pPr lvl="1"/>
            <a:r>
              <a:rPr lang="en-US" dirty="0" smtClean="0"/>
              <a:t>Test on (predict) the lonely observation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159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5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3877733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2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Fisher hated K. Pearson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92" y="2613544"/>
            <a:ext cx="2152608" cy="28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5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3877733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45500" y="276987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1505" y="2436958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45500" y="44197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1505" y="4904404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89810" y="2852857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4410" y="2984425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008" y="2810526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50679" y="2818992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9" y="2802391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23677" y="4616128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8277" y="4747696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07875" y="4573797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4546" y="4582263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29876" y="4565662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529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5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3877733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45500" y="276987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1505" y="2436958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45500" y="44197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1505" y="4904404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89810" y="2852857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4410" y="2984425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008" y="2810526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50679" y="2818992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9" y="2802391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23677" y="4616128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8277" y="4747696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07875" y="4573797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4546" y="4582263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29876" y="4565662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108955" y="3254506"/>
            <a:ext cx="2359588" cy="127312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8955" y="3254506"/>
            <a:ext cx="2325721" cy="11652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6009" y="3693067"/>
            <a:ext cx="11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splits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565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17750" y="2255785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 over and over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3847488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45500" y="276987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1505" y="2436958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45500" y="44197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1505" y="4904404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89810" y="2852857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4410" y="2984425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008" y="2810526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50679" y="2818992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9" y="2802391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23677" y="4616128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8277" y="4747696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07875" y="4573797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4546" y="4582263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29876" y="4565662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108955" y="3254506"/>
            <a:ext cx="2359588" cy="127312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8955" y="3254506"/>
            <a:ext cx="2325721" cy="11652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6009" y="3693067"/>
            <a:ext cx="11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splits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905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6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4" name="Picture 3" descr="CorLM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82850"/>
            <a:ext cx="7721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7254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3" name="Picture 2" descr="CorLMCorsConso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178050"/>
            <a:ext cx="76454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996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4" name="Picture 3" descr="CorLM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482850"/>
            <a:ext cx="7721600" cy="1892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928533" y="4375151"/>
            <a:ext cx="2929467" cy="11281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5378" y="5640401"/>
            <a:ext cx="247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utility function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546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RegLi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0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RegLinePredi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8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5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3877733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45500" y="276987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1505" y="2436958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45500" y="44197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1505" y="4904404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89810" y="2852857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4410" y="2984425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874008" y="2810526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450679" y="2818992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9" y="2802391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23677" y="4616128"/>
            <a:ext cx="0" cy="266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8277" y="4747696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907875" y="4573797"/>
            <a:ext cx="338667" cy="32173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84546" y="4582263"/>
            <a:ext cx="338667" cy="3217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129876" y="4565662"/>
            <a:ext cx="338667" cy="32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108955" y="3254506"/>
            <a:ext cx="2359588" cy="127312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8955" y="3254506"/>
            <a:ext cx="2325721" cy="11652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6009" y="3693067"/>
            <a:ext cx="11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splits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0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768" b="28696"/>
          <a:stretch/>
        </p:blipFill>
        <p:spPr>
          <a:xfrm>
            <a:off x="5291119" y="2663607"/>
            <a:ext cx="2413000" cy="2840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801" y="1600200"/>
            <a:ext cx="1770118" cy="4525963"/>
          </a:xfrm>
        </p:spPr>
        <p:txBody>
          <a:bodyPr/>
          <a:lstStyle/>
          <a:p>
            <a:r>
              <a:rPr lang="en-US" dirty="0" smtClean="0"/>
              <a:t>vs.</a:t>
            </a:r>
            <a:endParaRPr lang="en-US" dirty="0"/>
          </a:p>
        </p:txBody>
      </p:sp>
      <p:pic>
        <p:nvPicPr>
          <p:cNvPr id="5" name="Picture 4" descr="fish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9" y="2127175"/>
            <a:ext cx="3250790" cy="3998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23" y="1330418"/>
            <a:ext cx="1905000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15" y="3652708"/>
            <a:ext cx="2152608" cy="28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RegLine_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6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RegLines_SH1_Predic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4" name="Picture 3" descr="sh_pred_co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2774950"/>
            <a:ext cx="7061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907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4" name="Picture 3" descr="sh_pred_c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2774950"/>
            <a:ext cx="7061200" cy="130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150783"/>
            <a:ext cx="853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Goal:</a:t>
            </a:r>
            <a:r>
              <a:rPr lang="en-US" sz="2200" dirty="0" smtClean="0"/>
              <a:t> To reconstruct each</a:t>
            </a:r>
            <a:r>
              <a:rPr lang="en-US" sz="2200" i="1" dirty="0"/>
              <a:t> </a:t>
            </a:r>
            <a:r>
              <a:rPr lang="en-US" sz="2200" i="1" dirty="0" smtClean="0"/>
              <a:t>left out half</a:t>
            </a:r>
            <a:r>
              <a:rPr lang="en-US" sz="2200" dirty="0" smtClean="0"/>
              <a:t> from its respective </a:t>
            </a:r>
            <a:r>
              <a:rPr lang="en-US" sz="2200" i="1" dirty="0" smtClean="0"/>
              <a:t>training half</a:t>
            </a:r>
          </a:p>
        </p:txBody>
      </p:sp>
    </p:spTree>
    <p:extLst>
      <p:ext uri="{BB962C8B-B14F-4D97-AF65-F5344CB8AC3E}">
        <p14:creationId xmlns:p14="http://schemas.microsoft.com/office/powerpoint/2010/main" val="6229742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pic>
        <p:nvPicPr>
          <p:cNvPr id="4" name="Picture 3" descr="sh_pred_co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2774950"/>
            <a:ext cx="7061200" cy="1308100"/>
          </a:xfrm>
          <a:prstGeom prst="rect">
            <a:avLst/>
          </a:prstGeom>
        </p:spPr>
      </p:pic>
      <p:pic>
        <p:nvPicPr>
          <p:cNvPr id="3" name="Picture 2" descr="SH1_cor_pr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425950"/>
            <a:ext cx="2298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06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CorBo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SH_PredBo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LO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LO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3149600" y="702734"/>
            <a:ext cx="3369733" cy="3259667"/>
          </a:xfrm>
          <a:prstGeom prst="donut">
            <a:avLst>
              <a:gd name="adj" fmla="val 6224"/>
            </a:avLst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5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LO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1769533" y="3725333"/>
            <a:ext cx="3369733" cy="2336801"/>
          </a:xfrm>
          <a:prstGeom prst="donut">
            <a:avLst>
              <a:gd name="adj" fmla="val 6224"/>
            </a:avLst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36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768" b="28696"/>
          <a:stretch/>
        </p:blipFill>
        <p:spPr>
          <a:xfrm>
            <a:off x="5291119" y="2663607"/>
            <a:ext cx="2413000" cy="2840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pic>
        <p:nvPicPr>
          <p:cNvPr id="5" name="Picture 4" descr="fish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9" y="2127175"/>
            <a:ext cx="3250790" cy="3998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23" y="1330418"/>
            <a:ext cx="1905000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15" y="3652708"/>
            <a:ext cx="2152608" cy="2816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2829" y="1330418"/>
            <a:ext cx="9176829" cy="51390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0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LO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1058333" y="2099733"/>
            <a:ext cx="3369733" cy="2336801"/>
          </a:xfrm>
          <a:prstGeom prst="donut">
            <a:avLst>
              <a:gd name="adj" fmla="val 6224"/>
            </a:avLst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1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LO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4597399" y="4047066"/>
            <a:ext cx="3369733" cy="2336801"/>
          </a:xfrm>
          <a:prstGeom prst="donut">
            <a:avLst>
              <a:gd name="adj" fmla="val 622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5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SH_CorBox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6"/>
          <a:stretch/>
        </p:blipFill>
        <p:spPr>
          <a:xfrm>
            <a:off x="-1354668" y="-245535"/>
            <a:ext cx="6045200" cy="6400800"/>
          </a:xfrm>
          <a:prstGeom prst="rect">
            <a:avLst/>
          </a:prstGeom>
        </p:spPr>
      </p:pic>
      <p:pic>
        <p:nvPicPr>
          <p:cNvPr id="5" name="Picture 4" descr="SH_PredBox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5"/>
          <a:stretch/>
        </p:blipFill>
        <p:spPr>
          <a:xfrm>
            <a:off x="4656666" y="1346201"/>
            <a:ext cx="489373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BFBFBF"/>
                </a:solidFill>
              </a:rPr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321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PCA: want to predict component scores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lot of possible estimates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Prediction </a:t>
            </a:r>
            <a:r>
              <a:rPr lang="en-US" dirty="0">
                <a:solidFill>
                  <a:schemeClr val="bg1"/>
                </a:solidFill>
              </a:rPr>
              <a:t>error </a:t>
            </a:r>
            <a:r>
              <a:rPr lang="en-US" dirty="0" smtClean="0">
                <a:solidFill>
                  <a:schemeClr val="bg1"/>
                </a:solidFill>
              </a:rPr>
              <a:t>or correlation: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Between observed and predicted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Estimate component reproducibility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Mahalanobis</a:t>
            </a:r>
            <a:r>
              <a:rPr lang="en-US" dirty="0" smtClean="0">
                <a:solidFill>
                  <a:schemeClr val="bg1"/>
                </a:solidFill>
              </a:rPr>
              <a:t>, Chi-squared, orthogonal distances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29216280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1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750" y="2306584"/>
            <a:ext cx="1612900" cy="31242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193" y="3553213"/>
            <a:ext cx="4540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endParaRPr lang="en-US" sz="35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7750" y="2306585"/>
            <a:ext cx="1612900" cy="15711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3201" y="2752941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SH1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7750" y="3877733"/>
            <a:ext cx="1612900" cy="1556703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43201" y="4273462"/>
            <a:ext cx="992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Courier New"/>
                <a:cs typeface="Courier New"/>
              </a:rPr>
              <a:t>X</a:t>
            </a:r>
            <a:r>
              <a:rPr lang="en-US" sz="3500" b="1" baseline="-25000" dirty="0" smtClean="0">
                <a:latin typeface="Courier New"/>
                <a:cs typeface="Courier New"/>
              </a:rPr>
              <a:t>SH2</a:t>
            </a:r>
            <a:endParaRPr lang="en-US" sz="3500" b="1" baseline="-25000" dirty="0">
              <a:latin typeface="Courier New"/>
              <a:cs typeface="Courier New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45500" y="2769874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91505" y="2436958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45500" y="4419772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91505" y="4904404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536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108955" y="3254506"/>
            <a:ext cx="2359588" cy="127312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08955" y="3254506"/>
            <a:ext cx="2325721" cy="11652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6009" y="3693067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</a:t>
            </a:r>
            <a:r>
              <a:rPr lang="en-US" dirty="0"/>
              <a:t>c</a:t>
            </a:r>
            <a:r>
              <a:rPr lang="en-US" dirty="0" smtClean="0"/>
              <a:t>omponent scores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3968" y="4179489"/>
            <a:ext cx="0" cy="13716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08568" y="4865289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766022" y="4497418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46975" y="4963084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31645" y="4795271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21156" y="4336644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619188" y="4725254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544021" y="5398689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626833" y="510311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864837" y="4963847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381300" y="4725254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616511" y="4567435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215677" y="447667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81300" y="4373465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574178" y="4303447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05060" y="4683014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839437" y="5422568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005064" y="5212516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88543" y="4727630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7763943" y="2160964"/>
            <a:ext cx="0" cy="13716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468543" y="2846764"/>
            <a:ext cx="2590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825997" y="2478893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06950" y="294455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991620" y="2776746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681131" y="2318119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79163" y="270672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603996" y="3380164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686808" y="3084594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924812" y="2945322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41275" y="270672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676486" y="2548910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275652" y="2458154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441275" y="2354940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34153" y="2284922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65035" y="2664489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899412" y="3404043"/>
            <a:ext cx="165623" cy="14003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65039" y="3193991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248518" y="2709105"/>
            <a:ext cx="165623" cy="1400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023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PCA: want to predict component scores</a:t>
            </a:r>
          </a:p>
          <a:p>
            <a:r>
              <a:rPr lang="en-US" dirty="0" smtClean="0"/>
              <a:t>A lot of possible estimates</a:t>
            </a:r>
          </a:p>
          <a:p>
            <a:pPr lvl="1"/>
            <a:r>
              <a:rPr lang="en-US" dirty="0" smtClean="0"/>
              <a:t>Prediction </a:t>
            </a:r>
            <a:r>
              <a:rPr lang="en-US" dirty="0"/>
              <a:t>error </a:t>
            </a:r>
            <a:r>
              <a:rPr lang="en-US" dirty="0" smtClean="0"/>
              <a:t>or correlation:</a:t>
            </a:r>
          </a:p>
          <a:p>
            <a:pPr lvl="2"/>
            <a:r>
              <a:rPr lang="en-US" dirty="0" smtClean="0"/>
              <a:t>Between observed and predicted</a:t>
            </a:r>
          </a:p>
          <a:p>
            <a:pPr lvl="2"/>
            <a:r>
              <a:rPr lang="en-US" dirty="0" smtClean="0"/>
              <a:t>Estimate component reproducibility</a:t>
            </a:r>
          </a:p>
          <a:p>
            <a:pPr lvl="1"/>
            <a:r>
              <a:rPr lang="en-US" dirty="0" err="1" smtClean="0"/>
              <a:t>Mahalanobis</a:t>
            </a:r>
            <a:r>
              <a:rPr lang="en-US" dirty="0" smtClean="0"/>
              <a:t>, Chi-squared, orthogonal distances</a:t>
            </a:r>
          </a:p>
          <a:p>
            <a:pPr lvl="1"/>
            <a:r>
              <a:rPr lang="en-US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4701174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PCA: want to predict component scores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 lot of possible estimates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Prediction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error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or correlation: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Between observed and predicted</a:t>
            </a:r>
          </a:p>
          <a:p>
            <a:pPr lvl="2"/>
            <a:r>
              <a:rPr lang="en-US" dirty="0" smtClean="0"/>
              <a:t>Estimate component reproducibility</a:t>
            </a:r>
          </a:p>
          <a:p>
            <a:pPr lvl="1"/>
            <a:r>
              <a:rPr lang="en-US" dirty="0" err="1" smtClean="0">
                <a:solidFill>
                  <a:srgbClr val="BFBFBF"/>
                </a:solidFill>
              </a:rPr>
              <a:t>Mahalanobis</a:t>
            </a:r>
            <a:r>
              <a:rPr lang="en-US" dirty="0" smtClean="0">
                <a:solidFill>
                  <a:srgbClr val="BFBFBF"/>
                </a:solidFill>
              </a:rPr>
              <a:t>, Chi-squared,</a:t>
            </a:r>
            <a:r>
              <a:rPr lang="en-US" dirty="0" smtClean="0"/>
              <a:t> orthogonal distances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5811185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PCA: want to predict component scores</a:t>
            </a:r>
          </a:p>
          <a:p>
            <a:r>
              <a:rPr lang="en-US" dirty="0" smtClean="0"/>
              <a:t>Correlation between observed and predicted:</a:t>
            </a:r>
          </a:p>
          <a:p>
            <a:pPr lvl="1"/>
            <a:r>
              <a:rPr lang="en-US" dirty="0" smtClean="0"/>
              <a:t>How reproducible are our components?</a:t>
            </a:r>
          </a:p>
          <a:p>
            <a:r>
              <a:rPr lang="en-US" dirty="0" smtClean="0"/>
              <a:t>Orthogonal distance errors of observations</a:t>
            </a:r>
          </a:p>
          <a:p>
            <a:pPr lvl="1"/>
            <a:r>
              <a:rPr lang="en-US" dirty="0" smtClean="0"/>
              <a:t>Observations we are very bad at predicting?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2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Virtually all statistical inference based on distributions</a:t>
            </a:r>
          </a:p>
          <a:p>
            <a:r>
              <a:rPr lang="en-US" dirty="0" smtClean="0"/>
              <a:t>Many well defined distributions (e.g., F,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Usually: Statistic &amp; </a:t>
            </a:r>
            <a:r>
              <a:rPr lang="en-US" dirty="0" err="1" smtClean="0"/>
              <a:t>DoF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look up </a:t>
            </a:r>
            <a:r>
              <a:rPr lang="en-US" i="1" dirty="0" smtClean="0"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-value</a:t>
            </a:r>
          </a:p>
          <a:p>
            <a:pPr lvl="1"/>
            <a:r>
              <a:rPr lang="en-US" dirty="0" smtClean="0"/>
              <a:t>Probability of where effect lives in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3449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12768" b="28696"/>
          <a:stretch/>
        </p:blipFill>
        <p:spPr>
          <a:xfrm>
            <a:off x="5291119" y="2663607"/>
            <a:ext cx="2413000" cy="2840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pic>
        <p:nvPicPr>
          <p:cNvPr id="5" name="Picture 4" descr="fish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9" y="2127175"/>
            <a:ext cx="3250790" cy="3998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223" y="1330418"/>
            <a:ext cx="1905000" cy="234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15" y="3652708"/>
            <a:ext cx="2152608" cy="28168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32829" y="457200"/>
            <a:ext cx="9176829" cy="640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668" y="0"/>
            <a:ext cx="5321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ei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Comp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5" r="15855" b="7401"/>
          <a:stretch/>
        </p:blipFill>
        <p:spPr>
          <a:xfrm>
            <a:off x="-158137" y="1026578"/>
            <a:ext cx="3063433" cy="5927082"/>
          </a:xfrm>
          <a:prstGeom prst="rect">
            <a:avLst/>
          </a:prstGeom>
        </p:spPr>
      </p:pic>
      <p:pic>
        <p:nvPicPr>
          <p:cNvPr id="6" name="Picture 5" descr="PCA_Comp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7" r="30251" b="8117"/>
          <a:stretch/>
        </p:blipFill>
        <p:spPr>
          <a:xfrm>
            <a:off x="3100107" y="1026578"/>
            <a:ext cx="2328089" cy="5881219"/>
          </a:xfrm>
          <a:prstGeom prst="rect">
            <a:avLst/>
          </a:prstGeom>
        </p:spPr>
      </p:pic>
      <p:pic>
        <p:nvPicPr>
          <p:cNvPr id="7" name="Picture 6" descr="PCA_Comp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32452" b="5805"/>
          <a:stretch/>
        </p:blipFill>
        <p:spPr>
          <a:xfrm>
            <a:off x="5623007" y="1026578"/>
            <a:ext cx="3520993" cy="60292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8489"/>
            <a:ext cx="89660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Permutation </a:t>
            </a:r>
            <a:r>
              <a:rPr lang="en-US" sz="2800" b="1" dirty="0" smtClean="0"/>
              <a:t>(1000)</a:t>
            </a:r>
            <a:r>
              <a:rPr lang="en-US" sz="2800" b="1" dirty="0"/>
              <a:t>:</a:t>
            </a:r>
          </a:p>
          <a:p>
            <a:pPr algn="just"/>
            <a:r>
              <a:rPr lang="en-US" dirty="0"/>
              <a:t>	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perm</a:t>
            </a:r>
            <a:r>
              <a:rPr lang="en-US" sz="2400" dirty="0"/>
              <a:t> = </a:t>
            </a:r>
            <a:r>
              <a:rPr lang="en-US" sz="2400" dirty="0" smtClean="0"/>
              <a:t>.024				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perm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.136</a:t>
            </a:r>
            <a:r>
              <a:rPr lang="en-US" sz="2400" baseline="30000" dirty="0" smtClean="0"/>
              <a:t> 				</a:t>
            </a:r>
            <a:r>
              <a:rPr lang="en-US" sz="2400" i="1" dirty="0" err="1" smtClean="0"/>
              <a:t>p</a:t>
            </a:r>
            <a:r>
              <a:rPr lang="en-US" sz="2400" i="1" baseline="-25000" dirty="0" err="1" smtClean="0"/>
              <a:t>perm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.997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01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Eige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7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SH_CompRep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1: mean = 0.668, median = .743</a:t>
            </a:r>
          </a:p>
          <a:p>
            <a:r>
              <a:rPr lang="en-US" dirty="0"/>
              <a:t>Component </a:t>
            </a:r>
            <a:r>
              <a:rPr lang="en-US" dirty="0" smtClean="0"/>
              <a:t>2: </a:t>
            </a:r>
            <a:r>
              <a:rPr lang="en-US" dirty="0"/>
              <a:t>mean = </a:t>
            </a:r>
            <a:r>
              <a:rPr lang="en-US" dirty="0" smtClean="0"/>
              <a:t>0.535, </a:t>
            </a:r>
            <a:r>
              <a:rPr lang="en-US" dirty="0"/>
              <a:t>median = </a:t>
            </a:r>
            <a:r>
              <a:rPr lang="en-US" dirty="0" smtClean="0"/>
              <a:t>.545</a:t>
            </a:r>
            <a:endParaRPr lang="en-US" dirty="0"/>
          </a:p>
          <a:p>
            <a:r>
              <a:rPr lang="en-US" dirty="0"/>
              <a:t>Component </a:t>
            </a:r>
            <a:r>
              <a:rPr lang="en-US" dirty="0" smtClean="0"/>
              <a:t>3: </a:t>
            </a:r>
            <a:r>
              <a:rPr lang="en-US" dirty="0"/>
              <a:t>mean = </a:t>
            </a:r>
            <a:r>
              <a:rPr lang="en-US" dirty="0" smtClean="0"/>
              <a:t>0.454, </a:t>
            </a:r>
            <a:r>
              <a:rPr lang="en-US" dirty="0"/>
              <a:t>median = </a:t>
            </a:r>
            <a:r>
              <a:rPr lang="en-US" dirty="0" smtClean="0"/>
              <a:t>.430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12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Split-Half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beers are to blame the most?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58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7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5333" y="111599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 Adams Summer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336800" y="2116667"/>
            <a:ext cx="287867" cy="35052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5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5333" y="1115999"/>
            <a:ext cx="289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Cascade Blackcap Raspberry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3843866" y="2827867"/>
            <a:ext cx="287867" cy="2794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8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William S. </a:t>
            </a:r>
            <a:r>
              <a:rPr lang="en-US" dirty="0" err="1" smtClean="0"/>
              <a:t>Gosset</a:t>
            </a:r>
            <a:endParaRPr lang="en-US" dirty="0" smtClean="0"/>
          </a:p>
          <a:p>
            <a:pPr lvl="1"/>
            <a:r>
              <a:rPr lang="en-US" dirty="0" smtClean="0"/>
              <a:t>The S does not stand for Student</a:t>
            </a:r>
          </a:p>
          <a:p>
            <a:pPr lvl="1"/>
            <a:r>
              <a:rPr lang="en-US" dirty="0" smtClean="0"/>
              <a:t>Friend of Fisher &amp; K. Pearson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66" y="2020597"/>
            <a:ext cx="2782974" cy="3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5333" y="1115999"/>
            <a:ext cx="189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Bench Citra Grove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841999" y="3555999"/>
            <a:ext cx="287867" cy="20658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5333" y="1115999"/>
            <a:ext cx="156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Steam Whistle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RR Sling 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146800" y="2269067"/>
            <a:ext cx="423333" cy="335279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SH_OD_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5333" y="1115999"/>
            <a:ext cx="244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Lindeman’s </a:t>
            </a:r>
            <a:r>
              <a:rPr lang="en-US" dirty="0" err="1" smtClean="0">
                <a:solidFill>
                  <a:srgbClr val="FF0000"/>
                </a:solidFill>
              </a:rPr>
              <a:t>Framboise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Lindeman’s </a:t>
            </a:r>
            <a:r>
              <a:rPr lang="en-US" dirty="0" err="1" smtClean="0">
                <a:solidFill>
                  <a:srgbClr val="FF0000"/>
                </a:solidFill>
              </a:rPr>
              <a:t>Cuv</a:t>
            </a:r>
            <a:r>
              <a:rPr lang="en-US" dirty="0" err="1" smtClean="0">
                <a:solidFill>
                  <a:srgbClr val="FF0000"/>
                </a:solidFill>
              </a:rPr>
              <a:t>é</a:t>
            </a:r>
            <a:r>
              <a:rPr lang="en-US" dirty="0" err="1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rgbClr val="FF0000"/>
                </a:solidFill>
              </a:rPr>
              <a:t>éne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705600" y="1439333"/>
            <a:ext cx="423333" cy="418253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6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389467" y="2810934"/>
            <a:ext cx="2895601" cy="1727200"/>
          </a:xfrm>
          <a:prstGeom prst="donut">
            <a:avLst>
              <a:gd name="adj" fmla="val 6218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8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8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Split-half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7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“When, why, and how to use each technique”</a:t>
            </a:r>
          </a:p>
          <a:p>
            <a:pPr lvl="1"/>
            <a:r>
              <a:rPr lang="en-US" dirty="0" smtClean="0"/>
              <a:t>Why: Student, </a:t>
            </a:r>
            <a:r>
              <a:rPr lang="en-US" dirty="0" err="1" smtClean="0"/>
              <a:t>Efron</a:t>
            </a:r>
            <a:r>
              <a:rPr lang="en-US" dirty="0" smtClean="0"/>
              <a:t>, messy data, assumptions</a:t>
            </a:r>
          </a:p>
          <a:p>
            <a:pPr lvl="1"/>
            <a:r>
              <a:rPr lang="en-US" dirty="0" smtClean="0"/>
              <a:t>How: Code snippets here, full code online</a:t>
            </a:r>
          </a:p>
          <a:p>
            <a:pPr lvl="1"/>
            <a:r>
              <a:rPr lang="en-US" dirty="0" smtClean="0"/>
              <a:t>When: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0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part 1: All the time.</a:t>
            </a:r>
          </a:p>
          <a:p>
            <a:r>
              <a:rPr lang="en-US" dirty="0" smtClean="0"/>
              <a:t>When part 2:</a:t>
            </a:r>
          </a:p>
          <a:p>
            <a:pPr lvl="1"/>
            <a:r>
              <a:rPr lang="en-US" dirty="0" smtClean="0"/>
              <a:t>Permutation vs. Bootstrap vs. Split-half?</a:t>
            </a:r>
          </a:p>
          <a:p>
            <a:pPr lvl="1"/>
            <a:r>
              <a:rPr lang="en-US" dirty="0" smtClean="0"/>
              <a:t>It’s not a choice: Do them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9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Permutation: Exact null distribution</a:t>
            </a:r>
          </a:p>
          <a:p>
            <a:r>
              <a:rPr lang="en-US" dirty="0" smtClean="0"/>
              <a:t>Bootstrap: Population estimates</a:t>
            </a:r>
          </a:p>
          <a:p>
            <a:r>
              <a:rPr lang="en-US" dirty="0" smtClean="0"/>
              <a:t>Split-half: (Repeated) 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5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Permutation: </a:t>
            </a:r>
            <a:r>
              <a:rPr lang="en-US" i="1" dirty="0" smtClean="0"/>
              <a:t>p</a:t>
            </a:r>
            <a:r>
              <a:rPr lang="en-US" dirty="0" smtClean="0"/>
              <a:t>-values</a:t>
            </a:r>
          </a:p>
          <a:p>
            <a:r>
              <a:rPr lang="en-US" dirty="0" smtClean="0"/>
              <a:t>Bootstrap: confidence intervals</a:t>
            </a:r>
          </a:p>
          <a:p>
            <a:r>
              <a:rPr lang="en-US" dirty="0" smtClean="0"/>
              <a:t>Split-half: predictive utility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2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</a:t>
            </a:r>
          </a:p>
          <a:p>
            <a:pPr lvl="1"/>
            <a:r>
              <a:rPr lang="en-US" dirty="0" smtClean="0"/>
              <a:t>Resampled small samples</a:t>
            </a:r>
          </a:p>
          <a:p>
            <a:pPr lvl="1"/>
            <a:r>
              <a:rPr lang="en-US" dirty="0" smtClean="0"/>
              <a:t>Gave to Fisher</a:t>
            </a:r>
          </a:p>
          <a:p>
            <a:pPr lvl="1"/>
            <a:r>
              <a:rPr lang="en-US" dirty="0" smtClean="0"/>
              <a:t>Fisher extended Student’s work</a:t>
            </a:r>
          </a:p>
          <a:p>
            <a:pPr lvl="1"/>
            <a:r>
              <a:rPr lang="en-US" dirty="0"/>
              <a:t>Prohibited from giving away </a:t>
            </a:r>
            <a:r>
              <a:rPr lang="en-US" dirty="0" smtClean="0"/>
              <a:t>secrets</a:t>
            </a:r>
            <a:endParaRPr lang="en-US" dirty="0" smtClean="0"/>
          </a:p>
          <a:p>
            <a:pPr lvl="1"/>
            <a:r>
              <a:rPr lang="en-US" dirty="0" smtClean="0"/>
              <a:t>Of Guinness Brewing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66" y="2020597"/>
            <a:ext cx="2782974" cy="3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2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how do we report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0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of CAD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The correlation between beer prices was </a:t>
            </a:r>
            <a:r>
              <a:rPr lang="en-US" i="1" dirty="0"/>
              <a:t>r</a:t>
            </a:r>
            <a:r>
              <a:rPr lang="en-US" dirty="0"/>
              <a:t> = </a:t>
            </a:r>
            <a:r>
              <a:rPr lang="en-US" dirty="0" smtClean="0"/>
              <a:t>0.885. Resampling procedures were performed 1,000* times each. Permutation tests showed the effect was significant, </a:t>
            </a:r>
            <a:r>
              <a:rPr lang="en-US" i="1" dirty="0" smtClean="0"/>
              <a:t>p</a:t>
            </a:r>
            <a:r>
              <a:rPr lang="en-US" dirty="0" smtClean="0"/>
              <a:t> &lt; .001*, with bootstrap confidence intervals </a:t>
            </a:r>
            <a:r>
              <a:rPr lang="en-US" dirty="0"/>
              <a:t>0.804 &lt;</a:t>
            </a:r>
            <a:r>
              <a:rPr lang="en-US" i="1" dirty="0"/>
              <a:t> r </a:t>
            </a:r>
            <a:r>
              <a:rPr lang="en-US" dirty="0"/>
              <a:t>&lt; </a:t>
            </a:r>
            <a:r>
              <a:rPr lang="en-US" dirty="0" smtClean="0"/>
              <a:t>0.982. Split-half tests revealed the effects were highly reproducible where the range of correlations between observed and predict values were .83 (1Q) to .87 (3Q).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2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PCA produced three components with eigenvalues of 61.93, 43.25, and 17.83 that explained 50.35%, 35.16%, and 14.50% of the variance respectively. Permutation tests showed only the first Component was significant (.024, .136, and .997, respectively). Bootstrap confidence intervals were [80.36, 55.47], [53.57, 32.41], and [25.54,6.13], respectively.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BootScores_Hul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787400"/>
            <a:ext cx="6400800" cy="6400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376159"/>
              </p:ext>
            </p:extLst>
          </p:nvPr>
        </p:nvGraphicFramePr>
        <p:xfrm>
          <a:off x="-16933" y="5181599"/>
          <a:ext cx="5435601" cy="163911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1867"/>
                <a:gridCol w="1811867"/>
                <a:gridCol w="1811867"/>
              </a:tblGrid>
              <a:tr h="409779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Comp.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Comp.</a:t>
                      </a:r>
                      <a:r>
                        <a:rPr lang="en-US" sz="2000" baseline="0" dirty="0" smtClean="0"/>
                        <a:t> 2</a:t>
                      </a:r>
                      <a:endParaRPr lang="en-US" sz="2000" dirty="0"/>
                    </a:p>
                  </a:txBody>
                  <a:tcPr/>
                </a:tc>
              </a:tr>
              <a:tr h="40977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CAD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-2.57</a:t>
                      </a:r>
                      <a:endParaRPr lang="en-US" sz="2000" dirty="0"/>
                    </a:p>
                  </a:txBody>
                  <a:tcPr/>
                </a:tc>
              </a:tr>
              <a:tr h="40977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ABV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-.028</a:t>
                      </a:r>
                      <a:endParaRPr lang="en-US" sz="2000" dirty="0"/>
                    </a:p>
                  </a:txBody>
                  <a:tcPr/>
                </a:tc>
              </a:tr>
              <a:tr h="40977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RATING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2.53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32829" y="0"/>
            <a:ext cx="1599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PCA Part 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912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SH_CompRep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6" y="634992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2829" y="0"/>
            <a:ext cx="1599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PCA Part 3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-32829" y="42732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Component 1: mean = 0.668, median = .743</a:t>
            </a:r>
          </a:p>
          <a:p>
            <a:r>
              <a:rPr lang="en-US" dirty="0"/>
              <a:t>Component 2: mean = 0.535, median = .545</a:t>
            </a:r>
          </a:p>
          <a:p>
            <a:r>
              <a:rPr lang="en-US" dirty="0"/>
              <a:t>Component 3: mean = 0.454, median = .430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6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go it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R packages to make it easy</a:t>
            </a:r>
          </a:p>
          <a:p>
            <a:pPr lvl="1"/>
            <a:r>
              <a:rPr lang="en-US" dirty="0" err="1" smtClean="0"/>
              <a:t>ez</a:t>
            </a:r>
            <a:endParaRPr lang="en-US" dirty="0" smtClean="0"/>
          </a:p>
          <a:p>
            <a:pPr lvl="1"/>
            <a:r>
              <a:rPr lang="en-US" dirty="0" err="1" smtClean="0"/>
              <a:t>ExPosition</a:t>
            </a:r>
            <a:r>
              <a:rPr lang="en-US" dirty="0" smtClean="0"/>
              <a:t>/</a:t>
            </a:r>
            <a:r>
              <a:rPr lang="en-US" dirty="0" err="1" smtClean="0"/>
              <a:t>InPosition</a:t>
            </a:r>
            <a:endParaRPr lang="en-US" dirty="0" smtClean="0"/>
          </a:p>
          <a:p>
            <a:pPr lvl="1"/>
            <a:r>
              <a:rPr lang="en-US" dirty="0" smtClean="0"/>
              <a:t>coin</a:t>
            </a:r>
          </a:p>
          <a:p>
            <a:pPr lvl="1"/>
            <a:r>
              <a:rPr lang="en-US" dirty="0" smtClean="0"/>
              <a:t>psych</a:t>
            </a:r>
          </a:p>
          <a:p>
            <a:pPr lvl="1"/>
            <a:r>
              <a:rPr lang="en-US" dirty="0" smtClean="0"/>
              <a:t>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626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Beaton, D., </a:t>
            </a:r>
            <a:r>
              <a:rPr lang="en-US" dirty="0" err="1"/>
              <a:t>Fatt</a:t>
            </a:r>
            <a:r>
              <a:rPr lang="en-US" dirty="0"/>
              <a:t>, C. R. C., &amp; </a:t>
            </a:r>
            <a:r>
              <a:rPr lang="en-US" dirty="0" err="1"/>
              <a:t>Abdi</a:t>
            </a:r>
            <a:r>
              <a:rPr lang="en-US" dirty="0"/>
              <a:t>, H. (2014). An </a:t>
            </a:r>
            <a:r>
              <a:rPr lang="en-US" dirty="0" err="1"/>
              <a:t>ExPosition</a:t>
            </a:r>
            <a:r>
              <a:rPr lang="en-US" dirty="0"/>
              <a:t> of multivariate analysis with the singular value decomposition in R. </a:t>
            </a:r>
            <a:r>
              <a:rPr lang="en-US" i="1" dirty="0"/>
              <a:t>Computational Statistics &amp; Data Analysis</a:t>
            </a:r>
            <a:r>
              <a:rPr lang="en-US" dirty="0"/>
              <a:t>, </a:t>
            </a:r>
            <a:r>
              <a:rPr lang="en-US" i="1" dirty="0"/>
              <a:t>72</a:t>
            </a:r>
            <a:r>
              <a:rPr lang="en-US" dirty="0"/>
              <a:t>(0), 176–189. https://</a:t>
            </a:r>
            <a:r>
              <a:rPr lang="en-US" dirty="0" err="1"/>
              <a:t>doi.org</a:t>
            </a:r>
            <a:r>
              <a:rPr lang="en-US" dirty="0"/>
              <a:t>/http://</a:t>
            </a:r>
            <a:r>
              <a:rPr lang="en-US" dirty="0" err="1"/>
              <a:t>dx.doi.org</a:t>
            </a:r>
            <a:r>
              <a:rPr lang="en-US" dirty="0"/>
              <a:t>/10.1016/j.csda.</a:t>
            </a:r>
            <a:r>
              <a:rPr lang="en-US" dirty="0" smtClean="0"/>
              <a:t>2013.11.006</a:t>
            </a:r>
          </a:p>
          <a:p>
            <a:r>
              <a:rPr lang="en-US" dirty="0" smtClean="0"/>
              <a:t>Berry</a:t>
            </a:r>
            <a:r>
              <a:rPr lang="en-US" dirty="0"/>
              <a:t>, K. J., Johnston, J. E., &amp; </a:t>
            </a:r>
            <a:r>
              <a:rPr lang="en-US" dirty="0" err="1"/>
              <a:t>Jr</a:t>
            </a:r>
            <a:r>
              <a:rPr lang="en-US" dirty="0"/>
              <a:t>, P. W. M. (2014). Introduction. In </a:t>
            </a:r>
            <a:r>
              <a:rPr lang="en-US" i="1" dirty="0"/>
              <a:t>A Chronicle of Permutation Statistical Methods</a:t>
            </a:r>
            <a:r>
              <a:rPr lang="en-US" dirty="0"/>
              <a:t> (pp. 1–17). Springer International Publishing. </a:t>
            </a:r>
            <a:endParaRPr lang="en-US" dirty="0" smtClean="0"/>
          </a:p>
          <a:p>
            <a:r>
              <a:rPr lang="en-US" dirty="0" err="1"/>
              <a:t>Chernick</a:t>
            </a:r>
            <a:r>
              <a:rPr lang="en-US" dirty="0"/>
              <a:t>, M. R. (2008). </a:t>
            </a:r>
            <a:r>
              <a:rPr lang="en-US" i="1" dirty="0"/>
              <a:t>Bootstrap methods: A guide for practitioners and researchers</a:t>
            </a:r>
            <a:r>
              <a:rPr lang="en-US" dirty="0"/>
              <a:t> (Vol. 619). Wiley-</a:t>
            </a:r>
            <a:r>
              <a:rPr lang="en-US" dirty="0" err="1"/>
              <a:t>Interscience</a:t>
            </a:r>
            <a:r>
              <a:rPr lang="en-US" dirty="0"/>
              <a:t>.</a:t>
            </a:r>
          </a:p>
          <a:p>
            <a:r>
              <a:rPr lang="en-US" dirty="0" err="1"/>
              <a:t>Chernick</a:t>
            </a:r>
            <a:r>
              <a:rPr lang="en-US" dirty="0"/>
              <a:t>, M. R. (2012). The jackknife: a resampling method with connections to the bootstrap. </a:t>
            </a:r>
            <a:r>
              <a:rPr lang="en-US" i="1" dirty="0"/>
              <a:t>Wiley Interdisciplinary Reviews: Computational Statistics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(2), 224–226. https://</a:t>
            </a:r>
            <a:r>
              <a:rPr lang="en-US" dirty="0" err="1"/>
              <a:t>doi.org</a:t>
            </a:r>
            <a:r>
              <a:rPr lang="en-US" dirty="0"/>
              <a:t>/10.1002/wics.</a:t>
            </a:r>
            <a:r>
              <a:rPr lang="en-US" dirty="0" smtClean="0"/>
              <a:t>202</a:t>
            </a:r>
            <a:endParaRPr lang="en-US" dirty="0"/>
          </a:p>
          <a:p>
            <a:r>
              <a:rPr lang="en-US" dirty="0" err="1" smtClean="0"/>
              <a:t>Hesterberg</a:t>
            </a:r>
            <a:r>
              <a:rPr lang="en-US" dirty="0"/>
              <a:t>, T. (2011). Bootstrap. </a:t>
            </a:r>
            <a:r>
              <a:rPr lang="en-US" i="1" dirty="0"/>
              <a:t>Wiley Interdisciplinary Reviews: Computational Statistics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497–526. https://doi.org/10.1002/wics.</a:t>
            </a:r>
            <a:r>
              <a:rPr lang="en-US" dirty="0" smtClean="0"/>
              <a:t>182</a:t>
            </a:r>
          </a:p>
          <a:p>
            <a:r>
              <a:rPr lang="en-US" dirty="0" err="1"/>
              <a:t>Strother</a:t>
            </a:r>
            <a:r>
              <a:rPr lang="en-US" dirty="0"/>
              <a:t>, S. C., Anderson, J., Hansen, L. K., </a:t>
            </a:r>
            <a:r>
              <a:rPr lang="en-US" dirty="0" err="1"/>
              <a:t>Kjems</a:t>
            </a:r>
            <a:r>
              <a:rPr lang="en-US" dirty="0"/>
              <a:t>, U., </a:t>
            </a:r>
            <a:r>
              <a:rPr lang="en-US" dirty="0" err="1"/>
              <a:t>Kustra</a:t>
            </a:r>
            <a:r>
              <a:rPr lang="en-US" dirty="0"/>
              <a:t>, R., </a:t>
            </a:r>
            <a:r>
              <a:rPr lang="en-US" dirty="0" err="1"/>
              <a:t>Sidtis</a:t>
            </a:r>
            <a:r>
              <a:rPr lang="en-US" dirty="0"/>
              <a:t>, J., … </a:t>
            </a:r>
            <a:r>
              <a:rPr lang="en-US" dirty="0" err="1"/>
              <a:t>Rottenberg</a:t>
            </a:r>
            <a:r>
              <a:rPr lang="en-US" dirty="0"/>
              <a:t>, D. (2002). The quantitative evaluation of functional neuroimaging experiments: the NPAIRS data analysis framework. </a:t>
            </a:r>
            <a:r>
              <a:rPr lang="en-US" i="1" dirty="0" err="1"/>
              <a:t>NeuroImage</a:t>
            </a:r>
            <a:r>
              <a:rPr lang="en-US" dirty="0"/>
              <a:t>, </a:t>
            </a:r>
            <a:r>
              <a:rPr lang="en-US" i="1" dirty="0"/>
              <a:t>15</a:t>
            </a:r>
            <a:r>
              <a:rPr lang="en-US" dirty="0"/>
              <a:t>(4), 747–771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457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derekbeaton</a:t>
            </a:r>
            <a:r>
              <a:rPr lang="en-US" dirty="0"/>
              <a:t>/</a:t>
            </a:r>
            <a:r>
              <a:rPr lang="en-US" dirty="0" smtClean="0"/>
              <a:t>Workshops later today for final code &amp; slides</a:t>
            </a:r>
          </a:p>
          <a:p>
            <a:pPr lvl="1"/>
            <a:r>
              <a:rPr lang="en-US" dirty="0" smtClean="0"/>
              <a:t>Except this specific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3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Student used beer to understand statistics</a:t>
            </a:r>
          </a:p>
          <a:p>
            <a:r>
              <a:rPr lang="en-US" dirty="0" smtClean="0"/>
              <a:t>We will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4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47 Beers available at LCBO</a:t>
            </a:r>
          </a:p>
          <a:p>
            <a:pPr lvl="1"/>
            <a:r>
              <a:rPr lang="en-US" dirty="0" smtClean="0"/>
              <a:t>Style, ratings, price, region, etc…</a:t>
            </a:r>
          </a:p>
          <a:p>
            <a:r>
              <a:rPr lang="en-US" dirty="0" smtClean="0"/>
              <a:t>Only subsets for 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7886" y="5941497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derekbeaton</a:t>
            </a:r>
            <a:r>
              <a:rPr lang="en-US" dirty="0"/>
              <a:t>/</a:t>
            </a:r>
            <a:r>
              <a:rPr lang="en-US" dirty="0" err="1"/>
              <a:t>CANvUSA_BeerPrices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9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Correlation</a:t>
            </a:r>
          </a:p>
          <a:p>
            <a:pPr lvl="1"/>
            <a:r>
              <a:rPr lang="en-US" dirty="0" smtClean="0"/>
              <a:t>USA Beer @ LCBO </a:t>
            </a:r>
          </a:p>
          <a:p>
            <a:pPr lvl="1"/>
            <a:r>
              <a:rPr lang="en-US" dirty="0" smtClean="0"/>
              <a:t>LCBO vs. Total Wine serving price (CAD) </a:t>
            </a:r>
          </a:p>
          <a:p>
            <a:r>
              <a:rPr lang="en-US" dirty="0" smtClean="0"/>
              <a:t>2 x 2 ANOVA</a:t>
            </a:r>
          </a:p>
          <a:p>
            <a:pPr lvl="1"/>
            <a:r>
              <a:rPr lang="en-US" dirty="0" smtClean="0"/>
              <a:t>USA vs. CAN</a:t>
            </a:r>
          </a:p>
          <a:p>
            <a:pPr lvl="1"/>
            <a:r>
              <a:rPr lang="en-US" dirty="0" smtClean="0"/>
              <a:t>DV: Ratings; Factors: Region &amp; Style</a:t>
            </a:r>
          </a:p>
          <a:p>
            <a:r>
              <a:rPr lang="en-US" dirty="0" smtClean="0"/>
              <a:t>PCA</a:t>
            </a:r>
          </a:p>
          <a:p>
            <a:pPr lvl="1"/>
            <a:r>
              <a:rPr lang="en-US" dirty="0" smtClean="0"/>
              <a:t>Ratings, price, and ABV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7886" y="5941497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derekbeaton</a:t>
            </a:r>
            <a:r>
              <a:rPr lang="en-US" dirty="0"/>
              <a:t>/</a:t>
            </a:r>
            <a:r>
              <a:rPr lang="en-US" dirty="0" err="1"/>
              <a:t>CANvUSA_BeerPrices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Resampling?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That’s how </a:t>
            </a:r>
            <a:r>
              <a:rPr lang="en-US" dirty="0" smtClean="0"/>
              <a:t>Student and Fisher </a:t>
            </a:r>
            <a:r>
              <a:rPr lang="en-US" dirty="0" smtClean="0"/>
              <a:t>did it</a:t>
            </a:r>
          </a:p>
          <a:p>
            <a:r>
              <a:rPr lang="en-US" dirty="0" smtClean="0"/>
              <a:t>That’s how </a:t>
            </a:r>
            <a:r>
              <a:rPr lang="en-US" dirty="0" err="1" smtClean="0"/>
              <a:t>Tukey</a:t>
            </a:r>
            <a:r>
              <a:rPr lang="en-US" dirty="0" smtClean="0"/>
              <a:t> did it</a:t>
            </a:r>
          </a:p>
          <a:p>
            <a:r>
              <a:rPr lang="en-US" dirty="0" smtClean="0"/>
              <a:t>That’s how </a:t>
            </a:r>
            <a:r>
              <a:rPr lang="en-US" dirty="0" err="1" smtClean="0"/>
              <a:t>Efron</a:t>
            </a:r>
            <a:r>
              <a:rPr lang="en-US" dirty="0" smtClean="0"/>
              <a:t> does it</a:t>
            </a:r>
          </a:p>
          <a:p>
            <a:r>
              <a:rPr lang="en-US" dirty="0" smtClean="0"/>
              <a:t>If some of the most influential and important minds in statistics do it – we probably should,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resampling?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Permutation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Bootstrap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Split-half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5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/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</a:t>
            </a:r>
          </a:p>
          <a:p>
            <a:r>
              <a:rPr lang="en-US" sz="2400" dirty="0" smtClean="0"/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331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 smtClean="0"/>
              <a:t>Null hypothesis significance testing &amp; </a:t>
            </a:r>
            <a:r>
              <a:rPr lang="en-US" sz="3500" i="1" dirty="0" smtClean="0"/>
              <a:t>p</a:t>
            </a:r>
            <a:endParaRPr lang="en-US" sz="3500" dirty="0" smtClean="0"/>
          </a:p>
          <a:p>
            <a:pPr lvl="1">
              <a:spcAft>
                <a:spcPts val="600"/>
              </a:spcAft>
            </a:pPr>
            <a:r>
              <a:rPr lang="en-US" dirty="0"/>
              <a:t>“the probability of getting results at least as extreme as the ones you observed, given that the null hypothesis is </a:t>
            </a:r>
            <a:r>
              <a:rPr lang="en-US" dirty="0" smtClean="0"/>
              <a:t>correct”</a:t>
            </a:r>
          </a:p>
          <a:p>
            <a:r>
              <a:rPr lang="en-US" sz="3500" dirty="0" smtClean="0"/>
              <a:t>No one really knows what that means</a:t>
            </a:r>
          </a:p>
          <a:p>
            <a:pPr lvl="1"/>
            <a:r>
              <a:rPr lang="en-US" dirty="0"/>
              <a:t>http://fivethirtyeight.com/features/not-even-scientists-can-easily-explain-p-values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www.fharrell.com</a:t>
            </a:r>
            <a:r>
              <a:rPr lang="en-US" dirty="0"/>
              <a:t>/2017/01/null-hypothesis-significance-</a:t>
            </a:r>
            <a:r>
              <a:rPr lang="en-US" dirty="0" err="1"/>
              <a:t>testing.html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5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</a:t>
            </a:r>
          </a:p>
          <a:p>
            <a:r>
              <a:rPr lang="en-US" sz="2400" dirty="0" smtClean="0"/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01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917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 (via regression)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053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derekbeaton</a:t>
            </a:r>
            <a:r>
              <a:rPr lang="en-US" dirty="0" smtClean="0"/>
              <a:t>/Workshops</a:t>
            </a:r>
          </a:p>
          <a:p>
            <a:pPr lvl="1"/>
            <a:r>
              <a:rPr lang="en-US" dirty="0" smtClean="0"/>
              <a:t>Today’s slide &amp; code (including ANOVA)</a:t>
            </a:r>
          </a:p>
          <a:p>
            <a:pPr lvl="1"/>
            <a:r>
              <a:rPr lang="en-US" dirty="0" smtClean="0"/>
              <a:t>And some additional ANOVA &amp; PCA </a:t>
            </a:r>
            <a:r>
              <a:rPr lang="en-US" dirty="0" smtClean="0"/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88139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0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null distribution</a:t>
            </a:r>
          </a:p>
          <a:p>
            <a:pPr lvl="1"/>
            <a:r>
              <a:rPr lang="en-US" dirty="0" smtClean="0"/>
              <a:t>Many </a:t>
            </a:r>
            <a:r>
              <a:rPr lang="en-US" i="1" dirty="0" smtClean="0"/>
              <a:t>null</a:t>
            </a:r>
            <a:r>
              <a:rPr lang="en-US" dirty="0" smtClean="0"/>
              <a:t> experiments vs. observed</a:t>
            </a:r>
          </a:p>
          <a:p>
            <a:pPr lvl="1"/>
            <a:r>
              <a:rPr lang="en-US" dirty="0" smtClean="0"/>
              <a:t>An </a:t>
            </a:r>
            <a:r>
              <a:rPr lang="en-US" i="1" dirty="0" smtClean="0"/>
              <a:t>exact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Break the relationship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0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73533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15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2648"/>
              </p:ext>
            </p:extLst>
          </p:nvPr>
        </p:nvGraphicFramePr>
        <p:xfrm>
          <a:off x="457201" y="2133598"/>
          <a:ext cx="49276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4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65132"/>
              </p:ext>
            </p:extLst>
          </p:nvPr>
        </p:nvGraphicFramePr>
        <p:xfrm>
          <a:off x="457201" y="2133598"/>
          <a:ext cx="24638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68404"/>
              </p:ext>
            </p:extLst>
          </p:nvPr>
        </p:nvGraphicFramePr>
        <p:xfrm>
          <a:off x="6223000" y="2133598"/>
          <a:ext cx="24638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50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00167"/>
              </p:ext>
            </p:extLst>
          </p:nvPr>
        </p:nvGraphicFramePr>
        <p:xfrm>
          <a:off x="457201" y="2133598"/>
          <a:ext cx="24638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58561"/>
              </p:ext>
            </p:extLst>
          </p:nvPr>
        </p:nvGraphicFramePr>
        <p:xfrm>
          <a:off x="6223000" y="2133598"/>
          <a:ext cx="24638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81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Null hypothesis significance testing &amp;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>
                <a:solidFill>
                  <a:srgbClr val="FF0000"/>
                </a:solidFill>
              </a:rPr>
              <a:t>"the degree to which the data are embarrassed by the null hypothesis</a:t>
            </a:r>
            <a:r>
              <a:rPr lang="en-US" dirty="0" smtClean="0">
                <a:solidFill>
                  <a:srgbClr val="FF0000"/>
                </a:solidFill>
              </a:rPr>
              <a:t>.”</a:t>
            </a:r>
          </a:p>
          <a:p>
            <a:r>
              <a:rPr lang="en-US" dirty="0" smtClean="0"/>
              <a:t>No one really knows what that means</a:t>
            </a:r>
          </a:p>
          <a:p>
            <a:pPr lvl="1"/>
            <a:r>
              <a:rPr lang="en-US" dirty="0"/>
              <a:t>http://fivethirtyeight.com/features/not-even-scientists-can-easily-explain-p-values</a:t>
            </a:r>
            <a:r>
              <a:rPr lang="en-US" dirty="0" smtClean="0"/>
              <a:t>/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http://</a:t>
            </a:r>
            <a:r>
              <a:rPr lang="en-US" dirty="0" err="1">
                <a:solidFill>
                  <a:srgbClr val="FF0000"/>
                </a:solidFill>
              </a:rPr>
              <a:t>www.fharrell.com</a:t>
            </a:r>
            <a:r>
              <a:rPr lang="en-US" dirty="0">
                <a:solidFill>
                  <a:srgbClr val="FF0000"/>
                </a:solidFill>
              </a:rPr>
              <a:t>/2017/01/null-hypothesis-significance-</a:t>
            </a:r>
            <a:r>
              <a:rPr lang="en-US" dirty="0" err="1">
                <a:solidFill>
                  <a:srgbClr val="FF0000"/>
                </a:solidFill>
              </a:rPr>
              <a:t>testing.html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5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88369"/>
              </p:ext>
            </p:extLst>
          </p:nvPr>
        </p:nvGraphicFramePr>
        <p:xfrm>
          <a:off x="457201" y="2133598"/>
          <a:ext cx="4927600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31900"/>
                <a:gridCol w="1231900"/>
                <a:gridCol w="1231900"/>
                <a:gridCol w="1231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u="sng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1.90</a:t>
                      </a:r>
                      <a:endParaRPr lang="en-US" sz="2800" b="1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u="sng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8.24</a:t>
                      </a:r>
                      <a:endParaRPr lang="en-US" sz="2800" b="1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u="sng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2.01</a:t>
                      </a:r>
                      <a:endParaRPr lang="en-US" sz="2800" b="1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u="sng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5.70</a:t>
                      </a:r>
                      <a:endParaRPr lang="en-US" sz="2800" b="1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u="sng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2.12</a:t>
                      </a:r>
                      <a:endParaRPr lang="en-US" sz="2800" b="1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u="sng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b="0" u="sng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sng" dirty="0" smtClean="0"/>
                        <a:t>1.90</a:t>
                      </a:r>
                      <a:endParaRPr lang="en-US" sz="2800" b="1" u="sn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8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39200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“Obs.”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Y</a:t>
                      </a:r>
                      <a:r>
                        <a:rPr lang="en-US" sz="2800" baseline="-25000" dirty="0" err="1" smtClean="0"/>
                        <a:t>perm</a:t>
                      </a:r>
                      <a:endParaRPr lang="en-US" sz="2800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1.90</a:t>
                      </a:r>
                      <a:endParaRPr lang="en-US" sz="2800" b="0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8.24</a:t>
                      </a:r>
                      <a:endParaRPr lang="en-US" sz="2800" b="0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2.01</a:t>
                      </a:r>
                      <a:endParaRPr lang="en-US" sz="2800" b="0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5.70</a:t>
                      </a:r>
                      <a:endParaRPr lang="en-US" sz="2800" b="0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2.12</a:t>
                      </a:r>
                      <a:endParaRPr lang="en-US" sz="2800" b="0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u="none" dirty="0" smtClean="0"/>
                        <a:t>1.90</a:t>
                      </a:r>
                      <a:endParaRPr lang="en-US" sz="2800" b="0" u="non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12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22 American beers</a:t>
            </a:r>
          </a:p>
          <a:p>
            <a:pPr lvl="1"/>
            <a:r>
              <a:rPr lang="en-US" dirty="0" smtClean="0"/>
              <a:t>Available at LCBO &amp; Total Wine</a:t>
            </a:r>
          </a:p>
          <a:p>
            <a:pPr lvl="1"/>
            <a:r>
              <a:rPr lang="en-US" dirty="0" smtClean="0"/>
              <a:t>Cost converted to per 355 ml serving</a:t>
            </a:r>
          </a:p>
          <a:p>
            <a:r>
              <a:rPr lang="en-US" dirty="0" smtClean="0"/>
              <a:t>What is the correlation?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5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Cor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8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Cor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4" y="865969"/>
            <a:ext cx="2737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Parametric:</a:t>
            </a:r>
          </a:p>
          <a:p>
            <a:r>
              <a:rPr lang="en-US" sz="2600" dirty="0" smtClean="0"/>
              <a:t>r = 0.885</a:t>
            </a:r>
          </a:p>
          <a:p>
            <a:r>
              <a:rPr lang="en-US" sz="2600" i="1" dirty="0" smtClean="0"/>
              <a:t>p</a:t>
            </a:r>
            <a:r>
              <a:rPr lang="en-US" sz="2600" dirty="0" smtClean="0"/>
              <a:t> = 4.534 x 10</a:t>
            </a:r>
            <a:r>
              <a:rPr lang="en-US" sz="2600" baseline="30000" dirty="0" smtClean="0"/>
              <a:t>-8</a:t>
            </a:r>
            <a:endParaRPr lang="en-US" sz="2600" baseline="30000" dirty="0"/>
          </a:p>
        </p:txBody>
      </p:sp>
    </p:spTree>
    <p:extLst>
      <p:ext uri="{BB962C8B-B14F-4D97-AF65-F5344CB8AC3E}">
        <p14:creationId xmlns:p14="http://schemas.microsoft.com/office/powerpoint/2010/main" val="125405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Cor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7695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PERMUTE!</a:t>
            </a:r>
            <a:endParaRPr lang="en-US" sz="2600" b="1" dirty="0"/>
          </a:p>
        </p:txBody>
      </p:sp>
      <p:pic>
        <p:nvPicPr>
          <p:cNvPr id="4" name="Picture 3" descr="CorrPer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3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778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SAVE!</a:t>
            </a:r>
            <a:endParaRPr lang="en-US" sz="2600" b="1" dirty="0"/>
          </a:p>
        </p:txBody>
      </p:sp>
      <p:pic>
        <p:nvPicPr>
          <p:cNvPr id="4" name="Picture 3" descr="CorrPer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397159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-0.385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14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5" name="Picture 4" descr="Perm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3664"/>
            <a:ext cx="9144000" cy="220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0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46187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REPEAT!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42553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-0.385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0.206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CorrPerm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problems here</a:t>
            </a:r>
          </a:p>
          <a:p>
            <a:r>
              <a:rPr lang="en-US" dirty="0" smtClean="0"/>
              <a:t>Root:</a:t>
            </a:r>
          </a:p>
          <a:p>
            <a:pPr lvl="1"/>
            <a:r>
              <a:rPr lang="en-US" dirty="0" smtClean="0"/>
              <a:t>NHST, </a:t>
            </a:r>
            <a:r>
              <a:rPr lang="en-US" i="1" dirty="0" smtClean="0"/>
              <a:t>p</a:t>
            </a:r>
            <a:r>
              <a:rPr lang="en-US" dirty="0" smtClean="0"/>
              <a:t>-values = hard to understand</a:t>
            </a:r>
          </a:p>
          <a:p>
            <a:r>
              <a:rPr lang="en-US" dirty="0" smtClean="0"/>
              <a:t>Response:</a:t>
            </a:r>
          </a:p>
          <a:p>
            <a:pPr lvl="1"/>
            <a:r>
              <a:rPr lang="en-US" dirty="0" smtClean="0"/>
              <a:t>Bayesian or prediction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5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3968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REPEAT A LOT!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400117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-0.385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0.206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0.453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CorrPerm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7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75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PLOT!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911278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-0.385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0.206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0.453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45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075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PLOT!</a:t>
            </a:r>
            <a:endParaRPr lang="en-US" sz="26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95751"/>
              </p:ext>
            </p:extLst>
          </p:nvPr>
        </p:nvGraphicFramePr>
        <p:xfrm>
          <a:off x="39681" y="1595446"/>
          <a:ext cx="1729890" cy="472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945"/>
                <a:gridCol w="864945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-0.385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0.206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0.453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PermDist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7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PermDistr_1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4503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 smtClean="0"/>
              <a:t>p</a:t>
            </a:r>
            <a:r>
              <a:rPr lang="en-US" sz="2600" b="1" dirty="0" smtClean="0"/>
              <a:t> = .000?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9131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</a:t>
            </a:r>
            <a:r>
              <a:rPr lang="en-US" dirty="0" smtClean="0"/>
              <a:t> is </a:t>
            </a:r>
            <a:r>
              <a:rPr lang="en-US" i="1" u="sng" dirty="0" smtClean="0"/>
              <a:t>never</a:t>
            </a:r>
            <a:r>
              <a:rPr lang="en-US" dirty="0" smtClean="0"/>
              <a:t> 0</a:t>
            </a:r>
          </a:p>
          <a:p>
            <a:pPr lvl="1"/>
            <a:r>
              <a:rPr lang="en-US" dirty="0" smtClean="0"/>
              <a:t>If you get 0: it is &lt; the number of </a:t>
            </a:r>
            <a:r>
              <a:rPr lang="en-US" dirty="0" smtClean="0"/>
              <a:t>iterations</a:t>
            </a:r>
          </a:p>
          <a:p>
            <a:pPr lvl="1"/>
            <a:r>
              <a:rPr lang="en-US" dirty="0" smtClean="0"/>
              <a:t>We did 1,000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1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PermDistr_1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3041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 smtClean="0"/>
              <a:t>p</a:t>
            </a:r>
            <a:r>
              <a:rPr lang="en-US" sz="2600" b="1" dirty="0" smtClean="0"/>
              <a:t> &lt; .001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53107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41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 smtClean="0"/>
              <a:t>p</a:t>
            </a:r>
            <a:r>
              <a:rPr lang="en-US" sz="2600" b="1" dirty="0" smtClean="0"/>
              <a:t> &lt; .001</a:t>
            </a:r>
            <a:endParaRPr lang="en-US" sz="2600" b="1" dirty="0"/>
          </a:p>
        </p:txBody>
      </p:sp>
      <p:pic>
        <p:nvPicPr>
          <p:cNvPr id="3" name="Picture 2" descr="PermDistr_2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7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411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i="1" dirty="0" smtClean="0"/>
              <a:t>p</a:t>
            </a:r>
            <a:r>
              <a:rPr lang="en-US" sz="2600" b="1" dirty="0" smtClean="0"/>
              <a:t> &lt; .001</a:t>
            </a:r>
            <a:endParaRPr lang="en-US" sz="2600" b="1" dirty="0"/>
          </a:p>
        </p:txBody>
      </p:sp>
      <p:pic>
        <p:nvPicPr>
          <p:cNvPr id="4" name="Picture 3" descr="PermDistr_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Quiz: Which is better?</a:t>
            </a:r>
          </a:p>
          <a:p>
            <a:pPr lvl="1"/>
            <a:r>
              <a:rPr lang="en-US" i="1" dirty="0" err="1" smtClean="0"/>
              <a:t>p</a:t>
            </a:r>
            <a:r>
              <a:rPr lang="en-US" i="1" baseline="-25000" dirty="0" err="1" smtClean="0"/>
              <a:t>perm</a:t>
            </a:r>
            <a:r>
              <a:rPr lang="en-US" dirty="0" smtClean="0"/>
              <a:t> </a:t>
            </a:r>
            <a:r>
              <a:rPr lang="en-US" dirty="0" smtClean="0"/>
              <a:t>&lt; 0.001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= .0000000453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Quiz: Which is better?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i="1" baseline="-25000" dirty="0" err="1">
                <a:solidFill>
                  <a:schemeClr val="bg1">
                    <a:lumMod val="75000"/>
                  </a:schemeClr>
                </a:solidFill>
              </a:rPr>
              <a:t>perm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&lt; 0.001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= .0000000453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8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</a:p>
          <a:p>
            <a:pPr lvl="1"/>
            <a:r>
              <a:rPr lang="en-US" dirty="0" smtClean="0"/>
              <a:t>We don’t fit assumptions?</a:t>
            </a:r>
          </a:p>
          <a:p>
            <a:pPr lvl="1"/>
            <a:r>
              <a:rPr lang="en-US" dirty="0" smtClean="0"/>
              <a:t>We don’t know or have distributions?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0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Quiz: Which is better?</a:t>
            </a:r>
          </a:p>
          <a:p>
            <a:pPr lvl="1"/>
            <a:r>
              <a:rPr lang="en-US" i="1" dirty="0" err="1" smtClean="0">
                <a:solidFill>
                  <a:srgbClr val="FF0000"/>
                </a:solidFill>
              </a:rPr>
              <a:t>p</a:t>
            </a:r>
            <a:r>
              <a:rPr lang="en-US" i="1" baseline="-25000" dirty="0" err="1">
                <a:solidFill>
                  <a:srgbClr val="FF0000"/>
                </a:solidFill>
              </a:rPr>
              <a:t>perm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&lt; 0.001</a:t>
            </a:r>
          </a:p>
          <a:p>
            <a:pPr lvl="1"/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.0000000453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358289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Iterations: 22,057,646</a:t>
            </a:r>
          </a:p>
          <a:p>
            <a:endParaRPr lang="en-US" sz="2600" b="1" dirty="0"/>
          </a:p>
          <a:p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i="1" dirty="0" smtClean="0"/>
              <a:t> </a:t>
            </a:r>
            <a:r>
              <a:rPr lang="en-US" sz="2600" dirty="0" smtClean="0"/>
              <a:t>= 0.00000131</a:t>
            </a:r>
          </a:p>
          <a:p>
            <a:endParaRPr lang="en-US" sz="2600" dirty="0"/>
          </a:p>
          <a:p>
            <a:r>
              <a:rPr lang="en-US" sz="2600" dirty="0" err="1" smtClean="0"/>
              <a:t>vs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i="1" dirty="0"/>
              <a:t>p</a:t>
            </a:r>
            <a:r>
              <a:rPr lang="en-US" sz="2600" dirty="0"/>
              <a:t> = .0000000453</a:t>
            </a:r>
          </a:p>
        </p:txBody>
      </p:sp>
      <p:pic>
        <p:nvPicPr>
          <p:cNvPr id="4" name="Picture 3" descr="Perm_22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326965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smtClean="0"/>
              <a:t>Iterations: 22,057,646</a:t>
            </a:r>
          </a:p>
          <a:p>
            <a:endParaRPr lang="en-US" sz="2600" b="1" dirty="0"/>
          </a:p>
          <a:p>
            <a:r>
              <a:rPr lang="en-US" sz="2600" dirty="0"/>
              <a:t>-log</a:t>
            </a:r>
            <a:r>
              <a:rPr lang="en-US" sz="2600" baseline="-25000" dirty="0"/>
              <a:t>10 </a:t>
            </a:r>
            <a:r>
              <a:rPr lang="en-US" sz="2600" dirty="0"/>
              <a:t>(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)</a:t>
            </a:r>
            <a:r>
              <a:rPr lang="en-US" sz="2600" i="1" dirty="0" smtClean="0"/>
              <a:t> </a:t>
            </a:r>
            <a:r>
              <a:rPr lang="en-US" sz="2600" dirty="0" smtClean="0"/>
              <a:t>= </a:t>
            </a:r>
            <a:r>
              <a:rPr lang="en-US" sz="2600" dirty="0" smtClean="0"/>
              <a:t>-5.882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 err="1" smtClean="0"/>
              <a:t>vs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/>
              <a:t>-log</a:t>
            </a:r>
            <a:r>
              <a:rPr lang="en-US" sz="2600" baseline="-25000" dirty="0"/>
              <a:t>10 </a:t>
            </a:r>
            <a:r>
              <a:rPr lang="en-US" sz="2600" dirty="0"/>
              <a:t>(</a:t>
            </a:r>
            <a:r>
              <a:rPr lang="en-US" sz="2600" i="1" dirty="0" smtClean="0"/>
              <a:t>p</a:t>
            </a:r>
            <a:r>
              <a:rPr lang="en-US" sz="2600" dirty="0"/>
              <a:t>)</a:t>
            </a:r>
            <a:r>
              <a:rPr lang="en-US" sz="2600" i="1" dirty="0"/>
              <a:t> </a:t>
            </a:r>
            <a:r>
              <a:rPr lang="en-US" sz="2600" dirty="0" smtClean="0"/>
              <a:t>= -7.343</a:t>
            </a:r>
            <a:endParaRPr lang="en-US" sz="2600" dirty="0"/>
          </a:p>
        </p:txBody>
      </p:sp>
      <p:pic>
        <p:nvPicPr>
          <p:cNvPr id="4" name="Picture 3" descr="Perm_22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why it is called </a:t>
            </a:r>
            <a:r>
              <a:rPr lang="en-US" i="1" dirty="0" smtClean="0"/>
              <a:t>exact</a:t>
            </a:r>
            <a:endParaRPr lang="en-US" dirty="0" smtClean="0"/>
          </a:p>
          <a:p>
            <a:r>
              <a:rPr lang="en-US" dirty="0" smtClean="0"/>
              <a:t>When close to assumptions it gives the sampling distribution null</a:t>
            </a:r>
          </a:p>
          <a:p>
            <a:r>
              <a:rPr lang="en-US" dirty="0" smtClean="0"/>
              <a:t>Our case is a touch skewed</a:t>
            </a:r>
          </a:p>
          <a:p>
            <a:pPr lvl="1"/>
            <a:r>
              <a:rPr lang="en-US" dirty="0" smtClean="0"/>
              <a:t>More - than + (around 0)</a:t>
            </a:r>
          </a:p>
          <a:p>
            <a:pPr lvl="1"/>
            <a:r>
              <a:rPr lang="en-US" dirty="0" smtClean="0"/>
              <a:t>Min: -.6; Max = 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28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</a:t>
            </a:r>
          </a:p>
          <a:p>
            <a:r>
              <a:rPr lang="en-US" sz="2400" dirty="0" smtClean="0"/>
              <a:t>ANOVA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Principal Components Analysis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89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39 American &amp; Canadian Beers at LCBO</a:t>
            </a:r>
          </a:p>
          <a:p>
            <a:pPr lvl="1"/>
            <a:r>
              <a:rPr lang="en-US" dirty="0" smtClean="0"/>
              <a:t>Pale ale style vs. not pale ale</a:t>
            </a:r>
          </a:p>
          <a:p>
            <a:pPr lvl="1"/>
            <a:r>
              <a:rPr lang="en-US" dirty="0" smtClean="0"/>
              <a:t>Ratings within style</a:t>
            </a:r>
          </a:p>
          <a:p>
            <a:r>
              <a:rPr lang="en-US" dirty="0" smtClean="0"/>
              <a:t>2 x 2 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4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45398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Ra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95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97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Robohop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47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Pilsner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93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Dupump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428955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95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44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97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Robohop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47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Pilsner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93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Dupump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70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07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73631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44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70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USA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95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Robohop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PALE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93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Pilsner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97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8000"/>
                          </a:solidFill>
                        </a:rPr>
                        <a:t>Dupump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47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95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sure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 don’t 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Parametric:</a:t>
            </a:r>
          </a:p>
          <a:p>
            <a:r>
              <a:rPr lang="en-US" sz="2600" dirty="0" smtClean="0"/>
              <a:t>REGION: </a:t>
            </a:r>
          </a:p>
          <a:p>
            <a:r>
              <a:rPr lang="en-US" sz="2600" dirty="0"/>
              <a:t>	</a:t>
            </a:r>
            <a:r>
              <a:rPr lang="en-US" sz="2600" dirty="0" smtClean="0"/>
              <a:t>F(1,35) = 22.55</a:t>
            </a:r>
          </a:p>
          <a:p>
            <a:r>
              <a:rPr lang="en-US" sz="2600" dirty="0" smtClean="0"/>
              <a:t>	</a:t>
            </a:r>
            <a:r>
              <a:rPr lang="en-US" sz="2600" i="1" dirty="0" smtClean="0"/>
              <a:t>p</a:t>
            </a:r>
            <a:r>
              <a:rPr lang="en-US" sz="2600" dirty="0" smtClean="0"/>
              <a:t> = 3.408 x 10</a:t>
            </a:r>
            <a:r>
              <a:rPr lang="en-US" sz="2600" baseline="30000" dirty="0" smtClean="0"/>
              <a:t>-</a:t>
            </a:r>
            <a:r>
              <a:rPr lang="en-US" sz="2600" baseline="30000" dirty="0"/>
              <a:t>5</a:t>
            </a:r>
            <a:endParaRPr lang="en-US" sz="2600" baseline="30000" dirty="0" smtClean="0"/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/>
              <a:t>STYLE: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28.37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/>
              <a:t>p</a:t>
            </a:r>
            <a:r>
              <a:rPr lang="en-US" sz="2600" dirty="0"/>
              <a:t> = </a:t>
            </a:r>
            <a:r>
              <a:rPr lang="en-US" sz="2600" dirty="0" smtClean="0"/>
              <a:t>5.957 </a:t>
            </a:r>
            <a:r>
              <a:rPr lang="en-US" sz="2600" dirty="0"/>
              <a:t>x 10</a:t>
            </a:r>
            <a:r>
              <a:rPr lang="en-US" sz="2600" baseline="30000" dirty="0" smtClean="0"/>
              <a:t>-6</a:t>
            </a:r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err="1" smtClean="0"/>
              <a:t>RxS</a:t>
            </a:r>
            <a:r>
              <a:rPr lang="en-US" sz="2600" dirty="0" smtClean="0"/>
              <a:t>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24.26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/>
              <a:t>p</a:t>
            </a:r>
            <a:r>
              <a:rPr lang="en-US" sz="2600" dirty="0"/>
              <a:t> = </a:t>
            </a:r>
            <a:r>
              <a:rPr lang="en-US" sz="2600" dirty="0" smtClean="0"/>
              <a:t>2.003 </a:t>
            </a:r>
            <a:r>
              <a:rPr lang="en-US" sz="2600" dirty="0"/>
              <a:t>x 10</a:t>
            </a:r>
            <a:r>
              <a:rPr lang="en-US" sz="2600" baseline="30000" dirty="0"/>
              <a:t>-5</a:t>
            </a:r>
          </a:p>
          <a:p>
            <a:endParaRPr lang="en-US" sz="2600" baseline="30000" dirty="0"/>
          </a:p>
        </p:txBody>
      </p:sp>
      <p:pic>
        <p:nvPicPr>
          <p:cNvPr id="7" name="Picture 6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1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7" name="Picture 6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39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3" name="Picture 2" descr="ANOVA_Perm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482914"/>
              </p:ext>
            </p:extLst>
          </p:nvPr>
        </p:nvGraphicFramePr>
        <p:xfrm>
          <a:off x="39679" y="1595446"/>
          <a:ext cx="2480812" cy="4895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203"/>
                <a:gridCol w="620203"/>
                <a:gridCol w="620203"/>
                <a:gridCol w="620203"/>
              </a:tblGrid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1.55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.34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0.01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0.45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998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999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2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3.42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1.60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0.75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368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pic>
        <p:nvPicPr>
          <p:cNvPr id="4" name="Picture 3" descr="AOVPermCodeBlock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816"/>
            <a:ext cx="9144000" cy="38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2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‘</a:t>
            </a:r>
            <a:r>
              <a:rPr lang="en-US" dirty="0" err="1" smtClean="0"/>
              <a:t>ez</a:t>
            </a:r>
            <a:r>
              <a:rPr lang="en-US" dirty="0" smtClean="0"/>
              <a:t>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thinks about unbalanced ANOVAs one way</a:t>
            </a:r>
          </a:p>
          <a:p>
            <a:r>
              <a:rPr lang="en-US" dirty="0" smtClean="0"/>
              <a:t>Everything else </a:t>
            </a:r>
            <a:r>
              <a:rPr lang="en-US" dirty="0" smtClean="0"/>
              <a:t>thinks </a:t>
            </a:r>
            <a:r>
              <a:rPr lang="en-US" dirty="0" smtClean="0"/>
              <a:t>about them another</a:t>
            </a:r>
          </a:p>
          <a:p>
            <a:r>
              <a:rPr lang="en-US" dirty="0"/>
              <a:t>‘</a:t>
            </a:r>
            <a:r>
              <a:rPr lang="en-US" dirty="0" err="1"/>
              <a:t>ez</a:t>
            </a:r>
            <a:r>
              <a:rPr lang="en-US" dirty="0"/>
              <a:t>’ package is easy</a:t>
            </a:r>
          </a:p>
          <a:p>
            <a:pPr lvl="1"/>
            <a:r>
              <a:rPr lang="en-US" dirty="0" smtClean="0"/>
              <a:t>Allows for easy Type III sums of squares</a:t>
            </a:r>
          </a:p>
          <a:p>
            <a:pPr lvl="1"/>
            <a:r>
              <a:rPr lang="en-US" dirty="0" smtClean="0"/>
              <a:t>Friendly input &amp; output</a:t>
            </a:r>
          </a:p>
        </p:txBody>
      </p:sp>
    </p:spTree>
    <p:extLst>
      <p:ext uri="{BB962C8B-B14F-4D97-AF65-F5344CB8AC3E}">
        <p14:creationId xmlns:p14="http://schemas.microsoft.com/office/powerpoint/2010/main" val="409387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‘</a:t>
            </a:r>
            <a:r>
              <a:rPr lang="en-US" dirty="0" err="1" smtClean="0"/>
              <a:t>ez</a:t>
            </a:r>
            <a:r>
              <a:rPr lang="en-US" dirty="0" smtClean="0"/>
              <a:t>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 thinks about unbalanced ANOVAs one way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Everything else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thinks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about them another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‘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ez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’ package is easy</a:t>
            </a:r>
          </a:p>
          <a:p>
            <a:pPr lvl="1"/>
            <a:r>
              <a:rPr lang="en-US" dirty="0" smtClean="0"/>
              <a:t>Allows for easy Type III sums of squares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Friendly input &amp; output</a:t>
            </a:r>
          </a:p>
        </p:txBody>
      </p:sp>
    </p:spTree>
    <p:extLst>
      <p:ext uri="{BB962C8B-B14F-4D97-AF65-F5344CB8AC3E}">
        <p14:creationId xmlns:p14="http://schemas.microsoft.com/office/powerpoint/2010/main" val="17281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Permutation (1000):</a:t>
            </a:r>
          </a:p>
          <a:p>
            <a:r>
              <a:rPr lang="en-US" sz="2600" dirty="0" smtClean="0"/>
              <a:t>REGION: </a:t>
            </a:r>
          </a:p>
          <a:p>
            <a:r>
              <a:rPr lang="en-US" sz="2600" dirty="0"/>
              <a:t>	</a:t>
            </a:r>
            <a:r>
              <a:rPr lang="en-US" sz="2600" dirty="0" smtClean="0"/>
              <a:t>F(1,35) = 22.55</a:t>
            </a:r>
          </a:p>
          <a:p>
            <a:r>
              <a:rPr lang="en-US" sz="2600" dirty="0" smtClean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&lt; .001</a:t>
            </a:r>
            <a:endParaRPr lang="en-US" sz="2600" baseline="30000" dirty="0" smtClean="0"/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/>
              <a:t>STYLE: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28.37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</a:t>
            </a:r>
            <a:r>
              <a:rPr lang="en-US" sz="2600" dirty="0"/>
              <a:t>&lt; .</a:t>
            </a:r>
            <a:r>
              <a:rPr lang="en-US" sz="2600" dirty="0" smtClean="0"/>
              <a:t>001</a:t>
            </a:r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err="1" smtClean="0"/>
              <a:t>RxS</a:t>
            </a:r>
            <a:r>
              <a:rPr lang="en-US" sz="2600" dirty="0" smtClean="0"/>
              <a:t>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24.26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</a:t>
            </a:r>
            <a:r>
              <a:rPr lang="en-US" sz="2600" dirty="0"/>
              <a:t>&lt; .</a:t>
            </a:r>
            <a:r>
              <a:rPr lang="en-US" sz="2600" dirty="0" smtClean="0"/>
              <a:t>001</a:t>
            </a:r>
            <a:endParaRPr lang="en-US" sz="2600" baseline="30000" dirty="0"/>
          </a:p>
          <a:p>
            <a:endParaRPr lang="en-US" sz="2600" baseline="30000" dirty="0"/>
          </a:p>
        </p:txBody>
      </p:sp>
      <p:pic>
        <p:nvPicPr>
          <p:cNvPr id="7" name="Picture 6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6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Permutation (1000):</a:t>
            </a:r>
            <a:endParaRPr lang="en-US" sz="2600" b="1" dirty="0" smtClean="0"/>
          </a:p>
          <a:p>
            <a:r>
              <a:rPr lang="en-US" sz="2600" dirty="0" smtClean="0"/>
              <a:t>REGION: </a:t>
            </a:r>
          </a:p>
          <a:p>
            <a:r>
              <a:rPr lang="en-US" sz="2600" dirty="0"/>
              <a:t>	</a:t>
            </a:r>
            <a:r>
              <a:rPr lang="en-US" sz="2600" dirty="0" smtClean="0"/>
              <a:t>F(1,35) = 22.55</a:t>
            </a:r>
          </a:p>
          <a:p>
            <a:r>
              <a:rPr lang="en-US" sz="2600" dirty="0" smtClean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&lt; .001</a:t>
            </a:r>
            <a:endParaRPr lang="en-US" sz="2600" baseline="30000" dirty="0" smtClean="0"/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STYLE: </a:t>
            </a:r>
            <a:endParaRPr lang="en-US" sz="2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F(1,35) = 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28.37</a:t>
            </a:r>
            <a:endParaRPr lang="en-US" sz="2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i="1" dirty="0" err="1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2600" i="1" baseline="-25000" dirty="0" err="1" smtClean="0">
                <a:solidFill>
                  <a:schemeClr val="bg1">
                    <a:lumMod val="75000"/>
                  </a:schemeClr>
                </a:solidFill>
              </a:rPr>
              <a:t>perm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&lt; .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001</a:t>
            </a:r>
            <a:endParaRPr lang="en-US" sz="2600" baseline="300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600" baseline="30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600" dirty="0" err="1" smtClean="0">
                <a:solidFill>
                  <a:schemeClr val="bg1">
                    <a:lumMod val="75000"/>
                  </a:schemeClr>
                </a:solidFill>
              </a:rPr>
              <a:t>RxS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endParaRPr lang="en-US" sz="2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F(1,35) = 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24.26</a:t>
            </a:r>
            <a:endParaRPr lang="en-US" sz="2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i="1" dirty="0" err="1" smtClean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2600" i="1" baseline="-25000" dirty="0" err="1" smtClean="0">
                <a:solidFill>
                  <a:schemeClr val="bg1">
                    <a:lumMod val="75000"/>
                  </a:schemeClr>
                </a:solidFill>
              </a:rPr>
              <a:t>perm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&lt; .</a:t>
            </a:r>
            <a:r>
              <a:rPr lang="en-US" sz="2600" dirty="0" smtClean="0">
                <a:solidFill>
                  <a:schemeClr val="bg1">
                    <a:lumMod val="75000"/>
                  </a:schemeClr>
                </a:solidFill>
              </a:rPr>
              <a:t>001</a:t>
            </a:r>
            <a:endParaRPr lang="en-US" sz="2600" baseline="300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600" baseline="30000" dirty="0"/>
          </a:p>
        </p:txBody>
      </p:sp>
      <p:pic>
        <p:nvPicPr>
          <p:cNvPr id="4" name="Picture 3" descr="ANOVA_F_REG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9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Permutation (1000):</a:t>
            </a:r>
            <a:endParaRPr lang="en-US" sz="2600" b="1" dirty="0" smtClean="0"/>
          </a:p>
          <a:p>
            <a:r>
              <a:rPr lang="en-US" sz="2600" dirty="0" smtClean="0">
                <a:solidFill>
                  <a:srgbClr val="BFBFBF"/>
                </a:solidFill>
              </a:rPr>
              <a:t>REGION: </a:t>
            </a:r>
          </a:p>
          <a:p>
            <a:r>
              <a:rPr lang="en-US" sz="2600" dirty="0">
                <a:solidFill>
                  <a:srgbClr val="BFBFBF"/>
                </a:solidFill>
              </a:rPr>
              <a:t>	</a:t>
            </a:r>
            <a:r>
              <a:rPr lang="en-US" sz="2600" dirty="0" smtClean="0">
                <a:solidFill>
                  <a:srgbClr val="BFBFBF"/>
                </a:solidFill>
              </a:rPr>
              <a:t>F(1,35) = 22.55</a:t>
            </a:r>
          </a:p>
          <a:p>
            <a:r>
              <a:rPr lang="en-US" sz="2600" dirty="0" smtClean="0">
                <a:solidFill>
                  <a:srgbClr val="BFBFBF"/>
                </a:solidFill>
              </a:rPr>
              <a:t>	</a:t>
            </a:r>
            <a:r>
              <a:rPr lang="en-US" sz="2600" i="1" dirty="0" err="1" smtClean="0">
                <a:solidFill>
                  <a:srgbClr val="BFBFBF"/>
                </a:solidFill>
              </a:rPr>
              <a:t>p</a:t>
            </a:r>
            <a:r>
              <a:rPr lang="en-US" sz="2600" i="1" baseline="-25000" dirty="0" err="1" smtClean="0">
                <a:solidFill>
                  <a:srgbClr val="BFBFBF"/>
                </a:solidFill>
              </a:rPr>
              <a:t>perm</a:t>
            </a:r>
            <a:r>
              <a:rPr lang="en-US" sz="2600" dirty="0" smtClean="0">
                <a:solidFill>
                  <a:srgbClr val="BFBFBF"/>
                </a:solidFill>
              </a:rPr>
              <a:t> &lt; .001</a:t>
            </a:r>
            <a:endParaRPr lang="en-US" sz="2600" baseline="30000" dirty="0" smtClean="0">
              <a:solidFill>
                <a:srgbClr val="BFBFBF"/>
              </a:solidFill>
            </a:endParaRPr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/>
              <a:t>STYLE: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28.37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</a:t>
            </a:r>
            <a:r>
              <a:rPr lang="en-US" sz="2600" dirty="0"/>
              <a:t>&lt; .</a:t>
            </a:r>
            <a:r>
              <a:rPr lang="en-US" sz="2600" dirty="0" smtClean="0"/>
              <a:t>001</a:t>
            </a:r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err="1" smtClean="0">
                <a:solidFill>
                  <a:srgbClr val="BFBFBF"/>
                </a:solidFill>
              </a:rPr>
              <a:t>RxS</a:t>
            </a:r>
            <a:r>
              <a:rPr lang="en-US" sz="2600" dirty="0" smtClean="0">
                <a:solidFill>
                  <a:srgbClr val="BFBFBF"/>
                </a:solidFill>
              </a:rPr>
              <a:t>: </a:t>
            </a:r>
            <a:endParaRPr lang="en-US" sz="2600" dirty="0">
              <a:solidFill>
                <a:srgbClr val="BFBFBF"/>
              </a:solidFill>
            </a:endParaRPr>
          </a:p>
          <a:p>
            <a:r>
              <a:rPr lang="en-US" sz="2600" dirty="0">
                <a:solidFill>
                  <a:srgbClr val="BFBFBF"/>
                </a:solidFill>
              </a:rPr>
              <a:t>	F(1,35) = </a:t>
            </a:r>
            <a:r>
              <a:rPr lang="en-US" sz="2600" dirty="0" smtClean="0">
                <a:solidFill>
                  <a:srgbClr val="BFBFBF"/>
                </a:solidFill>
              </a:rPr>
              <a:t>24.26</a:t>
            </a:r>
            <a:endParaRPr lang="en-US" sz="2600" dirty="0">
              <a:solidFill>
                <a:srgbClr val="BFBFBF"/>
              </a:solidFill>
            </a:endParaRPr>
          </a:p>
          <a:p>
            <a:r>
              <a:rPr lang="en-US" sz="2600" dirty="0">
                <a:solidFill>
                  <a:srgbClr val="BFBFBF"/>
                </a:solidFill>
              </a:rPr>
              <a:t>	</a:t>
            </a:r>
            <a:r>
              <a:rPr lang="en-US" sz="2600" i="1" dirty="0" err="1" smtClean="0">
                <a:solidFill>
                  <a:srgbClr val="BFBFBF"/>
                </a:solidFill>
              </a:rPr>
              <a:t>p</a:t>
            </a:r>
            <a:r>
              <a:rPr lang="en-US" sz="2600" i="1" baseline="-25000" dirty="0" err="1" smtClean="0">
                <a:solidFill>
                  <a:srgbClr val="BFBFBF"/>
                </a:solidFill>
              </a:rPr>
              <a:t>perm</a:t>
            </a:r>
            <a:r>
              <a:rPr lang="en-US" sz="2600" dirty="0" smtClean="0">
                <a:solidFill>
                  <a:srgbClr val="BFBFBF"/>
                </a:solidFill>
              </a:rPr>
              <a:t> </a:t>
            </a:r>
            <a:r>
              <a:rPr lang="en-US" sz="2600" dirty="0">
                <a:solidFill>
                  <a:srgbClr val="BFBFBF"/>
                </a:solidFill>
              </a:rPr>
              <a:t>&lt; .</a:t>
            </a:r>
            <a:r>
              <a:rPr lang="en-US" sz="2600" dirty="0" smtClean="0">
                <a:solidFill>
                  <a:srgbClr val="BFBFBF"/>
                </a:solidFill>
              </a:rPr>
              <a:t>001</a:t>
            </a:r>
            <a:endParaRPr lang="en-US" sz="2600" baseline="30000" dirty="0">
              <a:solidFill>
                <a:srgbClr val="BFBFBF"/>
              </a:solidFill>
            </a:endParaRPr>
          </a:p>
          <a:p>
            <a:endParaRPr lang="en-US" sz="2600" baseline="30000" dirty="0"/>
          </a:p>
        </p:txBody>
      </p:sp>
      <p:pic>
        <p:nvPicPr>
          <p:cNvPr id="4" name="Picture 3" descr="ANOVA_F_Sty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9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Permutation (1000):</a:t>
            </a:r>
            <a:endParaRPr lang="en-US" sz="2600" b="1" dirty="0" smtClean="0"/>
          </a:p>
          <a:p>
            <a:r>
              <a:rPr lang="en-US" sz="2600" dirty="0" smtClean="0">
                <a:solidFill>
                  <a:srgbClr val="BFBFBF"/>
                </a:solidFill>
              </a:rPr>
              <a:t>REGION: </a:t>
            </a:r>
          </a:p>
          <a:p>
            <a:r>
              <a:rPr lang="en-US" sz="2600" dirty="0">
                <a:solidFill>
                  <a:srgbClr val="BFBFBF"/>
                </a:solidFill>
              </a:rPr>
              <a:t>	</a:t>
            </a:r>
            <a:r>
              <a:rPr lang="en-US" sz="2600" dirty="0" smtClean="0">
                <a:solidFill>
                  <a:srgbClr val="BFBFBF"/>
                </a:solidFill>
              </a:rPr>
              <a:t>F(1,35) = 22.55</a:t>
            </a:r>
          </a:p>
          <a:p>
            <a:r>
              <a:rPr lang="en-US" sz="2600" dirty="0" smtClean="0">
                <a:solidFill>
                  <a:srgbClr val="BFBFBF"/>
                </a:solidFill>
              </a:rPr>
              <a:t>	</a:t>
            </a:r>
            <a:r>
              <a:rPr lang="en-US" sz="2600" i="1" dirty="0" err="1" smtClean="0">
                <a:solidFill>
                  <a:srgbClr val="BFBFBF"/>
                </a:solidFill>
              </a:rPr>
              <a:t>p</a:t>
            </a:r>
            <a:r>
              <a:rPr lang="en-US" sz="2600" i="1" baseline="-25000" dirty="0" err="1" smtClean="0">
                <a:solidFill>
                  <a:srgbClr val="BFBFBF"/>
                </a:solidFill>
              </a:rPr>
              <a:t>perm</a:t>
            </a:r>
            <a:r>
              <a:rPr lang="en-US" sz="2600" dirty="0" smtClean="0">
                <a:solidFill>
                  <a:srgbClr val="BFBFBF"/>
                </a:solidFill>
              </a:rPr>
              <a:t> &lt; .001</a:t>
            </a:r>
            <a:endParaRPr lang="en-US" sz="2600" baseline="30000" dirty="0" smtClean="0">
              <a:solidFill>
                <a:srgbClr val="BFBFBF"/>
              </a:solidFill>
            </a:endParaRPr>
          </a:p>
          <a:p>
            <a:endParaRPr lang="en-US" sz="2600" baseline="30000" dirty="0">
              <a:solidFill>
                <a:srgbClr val="BFBFBF"/>
              </a:solidFill>
            </a:endParaRPr>
          </a:p>
          <a:p>
            <a:endParaRPr lang="en-US" sz="2600" baseline="30000" dirty="0" smtClean="0">
              <a:solidFill>
                <a:srgbClr val="BFBFBF"/>
              </a:solidFill>
            </a:endParaRPr>
          </a:p>
          <a:p>
            <a:r>
              <a:rPr lang="en-US" sz="2600" dirty="0" smtClean="0">
                <a:solidFill>
                  <a:srgbClr val="BFBFBF"/>
                </a:solidFill>
              </a:rPr>
              <a:t>STYLE: </a:t>
            </a:r>
            <a:endParaRPr lang="en-US" sz="2600" dirty="0">
              <a:solidFill>
                <a:srgbClr val="BFBFBF"/>
              </a:solidFill>
            </a:endParaRPr>
          </a:p>
          <a:p>
            <a:r>
              <a:rPr lang="en-US" sz="2600" dirty="0">
                <a:solidFill>
                  <a:srgbClr val="BFBFBF"/>
                </a:solidFill>
              </a:rPr>
              <a:t>	F(1,35) = </a:t>
            </a:r>
            <a:r>
              <a:rPr lang="en-US" sz="2600" dirty="0" smtClean="0">
                <a:solidFill>
                  <a:srgbClr val="BFBFBF"/>
                </a:solidFill>
              </a:rPr>
              <a:t>28.37</a:t>
            </a:r>
            <a:endParaRPr lang="en-US" sz="2600" dirty="0">
              <a:solidFill>
                <a:srgbClr val="BFBFBF"/>
              </a:solidFill>
            </a:endParaRPr>
          </a:p>
          <a:p>
            <a:r>
              <a:rPr lang="en-US" sz="2600" dirty="0">
                <a:solidFill>
                  <a:srgbClr val="BFBFBF"/>
                </a:solidFill>
              </a:rPr>
              <a:t>	</a:t>
            </a:r>
            <a:r>
              <a:rPr lang="en-US" sz="2600" i="1" dirty="0" err="1" smtClean="0">
                <a:solidFill>
                  <a:srgbClr val="BFBFBF"/>
                </a:solidFill>
              </a:rPr>
              <a:t>p</a:t>
            </a:r>
            <a:r>
              <a:rPr lang="en-US" sz="2600" i="1" baseline="-25000" dirty="0" err="1" smtClean="0">
                <a:solidFill>
                  <a:srgbClr val="BFBFBF"/>
                </a:solidFill>
              </a:rPr>
              <a:t>perm</a:t>
            </a:r>
            <a:r>
              <a:rPr lang="en-US" sz="2600" dirty="0" smtClean="0">
                <a:solidFill>
                  <a:srgbClr val="BFBFBF"/>
                </a:solidFill>
              </a:rPr>
              <a:t> </a:t>
            </a:r>
            <a:r>
              <a:rPr lang="en-US" sz="2600" dirty="0">
                <a:solidFill>
                  <a:srgbClr val="BFBFBF"/>
                </a:solidFill>
              </a:rPr>
              <a:t>&lt; .</a:t>
            </a:r>
            <a:r>
              <a:rPr lang="en-US" sz="2600" dirty="0" smtClean="0">
                <a:solidFill>
                  <a:srgbClr val="BFBFBF"/>
                </a:solidFill>
              </a:rPr>
              <a:t>001</a:t>
            </a:r>
            <a:endParaRPr lang="en-US" sz="2600" baseline="30000" dirty="0">
              <a:solidFill>
                <a:srgbClr val="BFBFBF"/>
              </a:solidFill>
            </a:endParaRPr>
          </a:p>
          <a:p>
            <a:endParaRPr lang="en-US" sz="2600" baseline="30000" dirty="0" smtClean="0"/>
          </a:p>
          <a:p>
            <a:r>
              <a:rPr lang="en-US" sz="2600" dirty="0" err="1" smtClean="0"/>
              <a:t>RxS</a:t>
            </a:r>
            <a:r>
              <a:rPr lang="en-US" sz="2600" dirty="0" smtClean="0"/>
              <a:t>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24.26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</a:t>
            </a:r>
            <a:r>
              <a:rPr lang="en-US" sz="2600" dirty="0"/>
              <a:t>&lt; .</a:t>
            </a:r>
            <a:r>
              <a:rPr lang="en-US" sz="2600" dirty="0" smtClean="0"/>
              <a:t>001</a:t>
            </a:r>
            <a:endParaRPr lang="en-US" sz="2600" baseline="30000" dirty="0"/>
          </a:p>
          <a:p>
            <a:endParaRPr lang="en-US" sz="2600" baseline="30000" dirty="0"/>
          </a:p>
        </p:txBody>
      </p:sp>
      <p:pic>
        <p:nvPicPr>
          <p:cNvPr id="4" name="Picture 3" descr="ANOVA_F_In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9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/>
              <a:t>Bootstrap</a:t>
            </a:r>
          </a:p>
          <a:p>
            <a:r>
              <a:rPr lang="en-US" dirty="0" smtClean="0"/>
              <a:t>Split-half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745874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Permutation (167,862):</a:t>
            </a:r>
          </a:p>
          <a:p>
            <a:r>
              <a:rPr lang="en-US" sz="2600" dirty="0" smtClean="0"/>
              <a:t>REGION: </a:t>
            </a:r>
          </a:p>
          <a:p>
            <a:r>
              <a:rPr lang="en-US" sz="2600" dirty="0"/>
              <a:t>	</a:t>
            </a:r>
            <a:r>
              <a:rPr lang="en-US" sz="2600" dirty="0" smtClean="0"/>
              <a:t>F(1,35) = 22.55</a:t>
            </a:r>
          </a:p>
          <a:p>
            <a:r>
              <a:rPr lang="en-US" sz="2600" dirty="0" smtClean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= .000161</a:t>
            </a:r>
            <a:endParaRPr lang="en-US" sz="2600" baseline="30000" dirty="0" smtClean="0"/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/>
              <a:t>STYLE: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28.37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= .000065</a:t>
            </a:r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err="1" smtClean="0"/>
              <a:t>RxS</a:t>
            </a:r>
            <a:r>
              <a:rPr lang="en-US" sz="2600" dirty="0" smtClean="0"/>
              <a:t>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24.26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 err="1" smtClean="0"/>
              <a:t>p</a:t>
            </a:r>
            <a:r>
              <a:rPr lang="en-US" sz="2600" i="1" baseline="-25000" dirty="0" err="1" smtClean="0"/>
              <a:t>perm</a:t>
            </a:r>
            <a:r>
              <a:rPr lang="en-US" sz="2600" dirty="0" smtClean="0"/>
              <a:t> = .000285</a:t>
            </a:r>
            <a:endParaRPr lang="en-US" sz="2600" baseline="30000" dirty="0"/>
          </a:p>
          <a:p>
            <a:endParaRPr lang="en-US" sz="2600" baseline="30000" dirty="0"/>
          </a:p>
        </p:txBody>
      </p:sp>
      <p:pic>
        <p:nvPicPr>
          <p:cNvPr id="7" name="Picture 6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04" y="865969"/>
            <a:ext cx="3457268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Parametric:</a:t>
            </a:r>
          </a:p>
          <a:p>
            <a:r>
              <a:rPr lang="en-US" sz="2600" dirty="0" smtClean="0"/>
              <a:t>REGION: </a:t>
            </a:r>
          </a:p>
          <a:p>
            <a:r>
              <a:rPr lang="en-US" sz="2600" dirty="0"/>
              <a:t>	</a:t>
            </a:r>
            <a:r>
              <a:rPr lang="en-US" sz="2600" dirty="0" smtClean="0"/>
              <a:t>F(1,35) = 22.55</a:t>
            </a:r>
          </a:p>
          <a:p>
            <a:r>
              <a:rPr lang="en-US" sz="2600" dirty="0" smtClean="0"/>
              <a:t>	</a:t>
            </a:r>
            <a:r>
              <a:rPr lang="en-US" sz="2600" i="1" dirty="0" smtClean="0"/>
              <a:t>p</a:t>
            </a:r>
            <a:r>
              <a:rPr lang="en-US" sz="2600" dirty="0" smtClean="0"/>
              <a:t> = .000034</a:t>
            </a:r>
            <a:endParaRPr lang="en-US" sz="2600" baseline="30000" dirty="0" smtClean="0"/>
          </a:p>
          <a:p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smtClean="0"/>
              <a:t>STYLE: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28.37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/>
              <a:t>p</a:t>
            </a:r>
            <a:r>
              <a:rPr lang="en-US" sz="2600" dirty="0"/>
              <a:t> = </a:t>
            </a:r>
            <a:r>
              <a:rPr lang="en-US" sz="2600" dirty="0" smtClean="0"/>
              <a:t>.000005</a:t>
            </a:r>
            <a:endParaRPr lang="en-US" sz="2600" baseline="30000" dirty="0"/>
          </a:p>
          <a:p>
            <a:endParaRPr lang="en-US" sz="2600" baseline="30000" dirty="0" smtClean="0"/>
          </a:p>
          <a:p>
            <a:r>
              <a:rPr lang="en-US" sz="2600" dirty="0" err="1" smtClean="0"/>
              <a:t>RxS</a:t>
            </a:r>
            <a:r>
              <a:rPr lang="en-US" sz="2600" dirty="0" smtClean="0"/>
              <a:t>: </a:t>
            </a:r>
            <a:endParaRPr lang="en-US" sz="2600" dirty="0"/>
          </a:p>
          <a:p>
            <a:r>
              <a:rPr lang="en-US" sz="2600" dirty="0"/>
              <a:t>	F(1,35) = </a:t>
            </a:r>
            <a:r>
              <a:rPr lang="en-US" sz="2600" dirty="0" smtClean="0"/>
              <a:t>24.26</a:t>
            </a:r>
            <a:endParaRPr lang="en-US" sz="2600" dirty="0"/>
          </a:p>
          <a:p>
            <a:r>
              <a:rPr lang="en-US" sz="2600" dirty="0"/>
              <a:t>	</a:t>
            </a:r>
            <a:r>
              <a:rPr lang="en-US" sz="2600" i="1" dirty="0"/>
              <a:t>p</a:t>
            </a:r>
            <a:r>
              <a:rPr lang="en-US" sz="2600" dirty="0"/>
              <a:t> = </a:t>
            </a:r>
            <a:r>
              <a:rPr lang="en-US" sz="2600" dirty="0" smtClean="0"/>
              <a:t>.000020</a:t>
            </a:r>
            <a:endParaRPr lang="en-US" sz="2600" baseline="30000" dirty="0"/>
          </a:p>
          <a:p>
            <a:endParaRPr lang="en-US" sz="2600" baseline="30000" dirty="0"/>
          </a:p>
        </p:txBody>
      </p:sp>
      <p:pic>
        <p:nvPicPr>
          <p:cNvPr id="7" name="Picture 6" descr="ANO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(strong) word of caution</a:t>
            </a:r>
          </a:p>
          <a:p>
            <a:pPr lvl="1"/>
            <a:r>
              <a:rPr lang="en-US" dirty="0" smtClean="0"/>
              <a:t>Permutation tests are </a:t>
            </a:r>
            <a:r>
              <a:rPr lang="en-US" i="1" u="sng" dirty="0" smtClean="0"/>
              <a:t>not</a:t>
            </a:r>
            <a:r>
              <a:rPr lang="en-US" dirty="0" smtClean="0"/>
              <a:t> conservative</a:t>
            </a:r>
          </a:p>
          <a:p>
            <a:pPr lvl="1"/>
            <a:r>
              <a:rPr lang="en-US" dirty="0" smtClean="0"/>
              <a:t>They are </a:t>
            </a:r>
            <a:r>
              <a:rPr lang="en-US" i="1" dirty="0" smtClean="0"/>
              <a:t>exact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You must correct for multiple comparisons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2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beer different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Fictitious</a:t>
            </a:r>
          </a:p>
          <a:p>
            <a:r>
              <a:rPr lang="en-US" dirty="0" smtClean="0"/>
              <a:t>International brewing conference</a:t>
            </a:r>
          </a:p>
          <a:p>
            <a:pPr lvl="1"/>
            <a:r>
              <a:rPr lang="en-US" dirty="0" smtClean="0"/>
              <a:t>Factor: CAN vs. USA</a:t>
            </a:r>
          </a:p>
          <a:p>
            <a:pPr lvl="1"/>
            <a:r>
              <a:rPr lang="en-US" dirty="0" smtClean="0"/>
              <a:t>Factor: Professional vs. </a:t>
            </a:r>
            <a:r>
              <a:rPr lang="en-US" dirty="0" err="1" smtClean="0"/>
              <a:t>Homebrewer</a:t>
            </a:r>
            <a:endParaRPr lang="en-US" dirty="0" smtClean="0"/>
          </a:p>
          <a:p>
            <a:pPr lvl="1"/>
            <a:r>
              <a:rPr lang="en-US" dirty="0" smtClean="0"/>
              <a:t>DV: Aggregate judges ratings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669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Permuted: 100k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876172"/>
              </p:ext>
            </p:extLst>
          </p:nvPr>
        </p:nvGraphicFramePr>
        <p:xfrm>
          <a:off x="1626035" y="1881271"/>
          <a:ext cx="5638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Document" r:id="rId3" imgW="5638800" imgH="1079500" progId="Word.Document.12">
                  <p:embed/>
                </p:oleObj>
              </mc:Choice>
              <mc:Fallback>
                <p:oleObj name="Document" r:id="rId3" imgW="5638800" imgH="1079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6035" y="1881271"/>
                        <a:ext cx="5638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7205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Permuted: 100k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528315"/>
              </p:ext>
            </p:extLst>
          </p:nvPr>
        </p:nvGraphicFramePr>
        <p:xfrm>
          <a:off x="1659383" y="3652921"/>
          <a:ext cx="5638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Document" r:id="rId3" imgW="5638800" imgH="1079500" progId="Word.Document.12">
                  <p:embed/>
                </p:oleObj>
              </mc:Choice>
              <mc:Fallback>
                <p:oleObj name="Document" r:id="rId3" imgW="5638800" imgH="1079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9383" y="3652921"/>
                        <a:ext cx="5638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407199"/>
              </p:ext>
            </p:extLst>
          </p:nvPr>
        </p:nvGraphicFramePr>
        <p:xfrm>
          <a:off x="1626035" y="1881271"/>
          <a:ext cx="5638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Document" r:id="rId5" imgW="5638800" imgH="1079500" progId="Word.Document.12">
                  <p:embed/>
                </p:oleObj>
              </mc:Choice>
              <mc:Fallback>
                <p:oleObj name="Document" r:id="rId5" imgW="5638800" imgH="1079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6035" y="1881271"/>
                        <a:ext cx="5638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876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(strong) word of caution</a:t>
            </a:r>
          </a:p>
          <a:p>
            <a:pPr lvl="1"/>
            <a:r>
              <a:rPr lang="en-US" dirty="0" smtClean="0"/>
              <a:t>Permutation tests are </a:t>
            </a:r>
            <a:r>
              <a:rPr lang="en-US" i="1" u="sng" dirty="0" smtClean="0"/>
              <a:t>not</a:t>
            </a:r>
            <a:r>
              <a:rPr lang="en-US" dirty="0" smtClean="0"/>
              <a:t> conservative</a:t>
            </a:r>
          </a:p>
          <a:p>
            <a:pPr lvl="1"/>
            <a:r>
              <a:rPr lang="en-US" dirty="0" smtClean="0"/>
              <a:t>They are </a:t>
            </a:r>
            <a:r>
              <a:rPr lang="en-US" i="1" dirty="0" smtClean="0"/>
              <a:t>exact</a:t>
            </a:r>
          </a:p>
          <a:p>
            <a:r>
              <a:rPr lang="en-US" i="1" dirty="0" smtClean="0"/>
              <a:t>You must correct for multiple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“This is why permutations result in conservative p-values. For this reason, when we have few samples, we can’t do permutations.”</a:t>
            </a:r>
          </a:p>
          <a:p>
            <a:pPr lvl="1"/>
            <a:r>
              <a:rPr lang="en-US" dirty="0" smtClean="0"/>
              <a:t>A Genomics Textbook on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</a:p>
          <a:p>
            <a:r>
              <a:rPr lang="en-US" dirty="0" smtClean="0"/>
              <a:t>Subtle: Nichols &amp; Holmes (2001). Nonparametric Permutation Tests for Functional Neuroimaging: A Primer with Examples. </a:t>
            </a:r>
            <a:r>
              <a:rPr lang="en-US" i="1" dirty="0" smtClean="0"/>
              <a:t>HBM.</a:t>
            </a:r>
            <a:r>
              <a:rPr lang="en-US" dirty="0" smtClean="0"/>
              <a:t> </a:t>
            </a:r>
            <a:r>
              <a:rPr lang="en-US" i="1" dirty="0" smtClean="0"/>
              <a:t>15:1-25.</a:t>
            </a:r>
            <a:r>
              <a:rPr lang="en-US" dirty="0" smtClean="0"/>
              <a:t> Wiley.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8013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What is resampling?</a:t>
            </a:r>
          </a:p>
          <a:p>
            <a:r>
              <a:rPr lang="en-US" dirty="0" smtClean="0"/>
              <a:t>Permutation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Bootstrap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Split-half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Conclusions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1126" y="3290500"/>
            <a:ext cx="407124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Correlation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ANOVA</a:t>
            </a:r>
          </a:p>
          <a:p>
            <a:r>
              <a:rPr lang="en-US" sz="2400" dirty="0" smtClean="0"/>
              <a:t>Principal Components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88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94150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07650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83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resampling?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Permutation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Bootstrap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Split-half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1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Multivariate technique</a:t>
            </a:r>
          </a:p>
          <a:p>
            <a:r>
              <a:rPr lang="en-US" dirty="0" smtClean="0"/>
              <a:t>Transform data into slices (components)</a:t>
            </a:r>
          </a:p>
          <a:p>
            <a:pPr lvl="1"/>
            <a:r>
              <a:rPr lang="en-US" dirty="0" smtClean="0"/>
              <a:t> orthogonal</a:t>
            </a:r>
          </a:p>
          <a:p>
            <a:pPr lvl="1"/>
            <a:r>
              <a:rPr lang="en-US" dirty="0" smtClean="0"/>
              <a:t>rank-ordered by variance</a:t>
            </a:r>
          </a:p>
          <a:p>
            <a:r>
              <a:rPr lang="en-US" dirty="0" smtClean="0"/>
              <a:t>Components are new variables</a:t>
            </a:r>
          </a:p>
          <a:p>
            <a:pPr lvl="1"/>
            <a:r>
              <a:rPr lang="en-US" dirty="0" smtClean="0"/>
              <a:t>Made up of the original 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2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8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4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Picture 3" descr="PCA_f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5486400" cy="5486400"/>
          </a:xfrm>
          <a:prstGeom prst="rect">
            <a:avLst/>
          </a:prstGeom>
        </p:spPr>
      </p:pic>
      <p:pic>
        <p:nvPicPr>
          <p:cNvPr id="6" name="Picture 5" descr="PCA_fj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/>
          <a:stretch/>
        </p:blipFill>
        <p:spPr>
          <a:xfrm>
            <a:off x="4675416" y="685800"/>
            <a:ext cx="44685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29" y="0"/>
            <a:ext cx="917682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3" name="Picture 2" descr="PCA_ei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6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PCA</a:t>
            </a:r>
            <a:r>
              <a:rPr lang="en-US" dirty="0" smtClean="0">
                <a:solidFill>
                  <a:schemeClr val="bg1"/>
                </a:solidFill>
              </a:rPr>
              <a:t>: Which components to keep?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90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790477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67206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1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600735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111983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13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775128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20465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462771" y="1306116"/>
            <a:ext cx="19241" cy="8274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2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7065"/>
              </p:ext>
            </p:extLst>
          </p:nvPr>
        </p:nvGraphicFramePr>
        <p:xfrm>
          <a:off x="457201" y="2133598"/>
          <a:ext cx="4927599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42533"/>
                <a:gridCol w="1642533"/>
                <a:gridCol w="16425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2.12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1.90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8.24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2.01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5.70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936551"/>
              </p:ext>
            </p:extLst>
          </p:nvPr>
        </p:nvGraphicFramePr>
        <p:xfrm>
          <a:off x="457201" y="2133598"/>
          <a:ext cx="5603524" cy="3627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0881"/>
                <a:gridCol w="1400881"/>
                <a:gridCol w="1400881"/>
                <a:gridCol w="14008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Obs.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Ra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Liberty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2.62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95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2.54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97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Pale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2.29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100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Bam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3.19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98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Arrogant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5.18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44</a:t>
                      </a:r>
                      <a:endParaRPr lang="en-US" sz="2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Seven</a:t>
                      </a:r>
                      <a:endParaRPr lang="en-US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4.24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94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963522" y="1306116"/>
            <a:ext cx="19241" cy="82748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04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Words>4703</Words>
  <Application>Microsoft Macintosh PowerPoint</Application>
  <PresentationFormat>On-screen Show (4:3)</PresentationFormat>
  <Paragraphs>1896</Paragraphs>
  <Slides>227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227</vt:i4>
      </vt:variant>
    </vt:vector>
  </HeadingPairs>
  <TitlesOfParts>
    <vt:vector size="229" baseType="lpstr">
      <vt:lpstr>Twilight</vt:lpstr>
      <vt:lpstr>Microsoft Word Document</vt:lpstr>
      <vt:lpstr>PowerPoint Presentation</vt:lpstr>
      <vt:lpstr>Background</vt:lpstr>
      <vt:lpstr>Background</vt:lpstr>
      <vt:lpstr>Background</vt:lpstr>
      <vt:lpstr>Background</vt:lpstr>
      <vt:lpstr>Background</vt:lpstr>
      <vt:lpstr>One sure thing</vt:lpstr>
      <vt:lpstr>Outline</vt:lpstr>
      <vt:lpstr>Outline</vt:lpstr>
      <vt:lpstr>What is Resampling?</vt:lpstr>
      <vt:lpstr>What is Resampling?</vt:lpstr>
      <vt:lpstr>What is Resampling?</vt:lpstr>
      <vt:lpstr>Fisher Permuted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Thus</vt:lpstr>
      <vt:lpstr>Data</vt:lpstr>
      <vt:lpstr>Data</vt:lpstr>
      <vt:lpstr>Why Resampling?</vt:lpstr>
      <vt:lpstr>Outline</vt:lpstr>
      <vt:lpstr>Outline</vt:lpstr>
      <vt:lpstr>Outline</vt:lpstr>
      <vt:lpstr>Outline</vt:lpstr>
      <vt:lpstr>Outline</vt:lpstr>
      <vt:lpstr>Outline</vt:lpstr>
      <vt:lpstr>Note</vt:lpstr>
      <vt:lpstr>Outline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Outline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Why ‘ez’?</vt:lpstr>
      <vt:lpstr>Why ‘ez’?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Different beer different data</vt:lpstr>
      <vt:lpstr>Permuted: 100k</vt:lpstr>
      <vt:lpstr>Permuted: 100k</vt:lpstr>
      <vt:lpstr>Permutation</vt:lpstr>
      <vt:lpstr>Permutation</vt:lpstr>
      <vt:lpstr>Outline</vt:lpstr>
      <vt:lpstr>PCA</vt:lpstr>
      <vt:lpstr>PCA</vt:lpstr>
      <vt:lpstr>PCA</vt:lpstr>
      <vt:lpstr>PCA</vt:lpstr>
      <vt:lpstr>PCA</vt:lpstr>
      <vt:lpstr>PCA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PCA</vt:lpstr>
      <vt:lpstr>PCA</vt:lpstr>
      <vt:lpstr>PCA</vt:lpstr>
      <vt:lpstr>Permutation</vt:lpstr>
      <vt:lpstr>PCA</vt:lpstr>
      <vt:lpstr>PCA</vt:lpstr>
      <vt:lpstr>PCA</vt:lpstr>
      <vt:lpstr>PCA</vt:lpstr>
      <vt:lpstr>PCA</vt:lpstr>
      <vt:lpstr>Permutation</vt:lpstr>
      <vt:lpstr>PCA</vt:lpstr>
      <vt:lpstr>PCA</vt:lpstr>
      <vt:lpstr>Permutation Recap</vt:lpstr>
      <vt:lpstr>Outline</vt:lpstr>
      <vt:lpstr>Outline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Bootstrap</vt:lpstr>
      <vt:lpstr>How many?</vt:lpstr>
      <vt:lpstr>Bootstrap</vt:lpstr>
      <vt:lpstr>Bootstrap</vt:lpstr>
      <vt:lpstr>Outline</vt:lpstr>
      <vt:lpstr>Outline</vt:lpstr>
      <vt:lpstr>PCA</vt:lpstr>
      <vt:lpstr>Permutation</vt:lpstr>
      <vt:lpstr>Bootstrap</vt:lpstr>
      <vt:lpstr>PCA</vt:lpstr>
      <vt:lpstr>Bootstrap</vt:lpstr>
      <vt:lpstr>PCA</vt:lpstr>
      <vt:lpstr>PCA</vt:lpstr>
      <vt:lpstr>PCA</vt:lpstr>
      <vt:lpstr>PCA</vt:lpstr>
      <vt:lpstr>PCA</vt:lpstr>
      <vt:lpstr>Bootstrap</vt:lpstr>
      <vt:lpstr>Bootstrap</vt:lpstr>
      <vt:lpstr>Bootstrap</vt:lpstr>
      <vt:lpstr>PCA</vt:lpstr>
      <vt:lpstr>PCA</vt:lpstr>
      <vt:lpstr>Bootstrap: Scores</vt:lpstr>
      <vt:lpstr>PCA</vt:lpstr>
      <vt:lpstr>Bootstrap: Scores</vt:lpstr>
      <vt:lpstr>PCA</vt:lpstr>
      <vt:lpstr>PCA</vt:lpstr>
      <vt:lpstr>Bootstrap: Scores</vt:lpstr>
      <vt:lpstr>Bootstrap Recap</vt:lpstr>
      <vt:lpstr>Outline</vt:lpstr>
      <vt:lpstr>Outline</vt:lpstr>
      <vt:lpstr>Split-half resampling</vt:lpstr>
      <vt:lpstr>Cross-validation</vt:lpstr>
      <vt:lpstr>Cross-validation</vt:lpstr>
      <vt:lpstr>Cross-validation</vt:lpstr>
      <vt:lpstr>Split-Half</vt:lpstr>
      <vt:lpstr>Split-Half</vt:lpstr>
      <vt:lpstr>Split-Half</vt:lpstr>
      <vt:lpstr>Repeat over and over</vt:lpstr>
      <vt:lpstr>Outline</vt:lpstr>
      <vt:lpstr>Split-Half</vt:lpstr>
      <vt:lpstr>Split-Half</vt:lpstr>
      <vt:lpstr>Split-Half</vt:lpstr>
      <vt:lpstr>Permutation</vt:lpstr>
      <vt:lpstr>Permutation</vt:lpstr>
      <vt:lpstr>Split-Half</vt:lpstr>
      <vt:lpstr>Permutation</vt:lpstr>
      <vt:lpstr>Permutation</vt:lpstr>
      <vt:lpstr>Split-Half</vt:lpstr>
      <vt:lpstr>Split-Half</vt:lpstr>
      <vt:lpstr>Split-Half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Permutation</vt:lpstr>
      <vt:lpstr>Outline</vt:lpstr>
      <vt:lpstr>Split-Half</vt:lpstr>
      <vt:lpstr>PCA</vt:lpstr>
      <vt:lpstr>Split-Half</vt:lpstr>
      <vt:lpstr>Split-Half</vt:lpstr>
      <vt:lpstr>Split-Half</vt:lpstr>
      <vt:lpstr>Split-Half</vt:lpstr>
      <vt:lpstr>PCA</vt:lpstr>
      <vt:lpstr>PCA</vt:lpstr>
      <vt:lpstr>PCA</vt:lpstr>
      <vt:lpstr>PCA</vt:lpstr>
      <vt:lpstr>PCA</vt:lpstr>
      <vt:lpstr>Split-Half</vt:lpstr>
      <vt:lpstr>Split-Half</vt:lpstr>
      <vt:lpstr>PCA</vt:lpstr>
      <vt:lpstr>PCA</vt:lpstr>
      <vt:lpstr>PCA</vt:lpstr>
      <vt:lpstr>PCA</vt:lpstr>
      <vt:lpstr>PCA</vt:lpstr>
      <vt:lpstr>PCA</vt:lpstr>
      <vt:lpstr>PCA</vt:lpstr>
      <vt:lpstr>Outline</vt:lpstr>
      <vt:lpstr>Outline</vt:lpstr>
      <vt:lpstr>Conclusions</vt:lpstr>
      <vt:lpstr>Conclusions</vt:lpstr>
      <vt:lpstr>Conclusions</vt:lpstr>
      <vt:lpstr>Conclusions</vt:lpstr>
      <vt:lpstr>Conclusions</vt:lpstr>
      <vt:lpstr>Correlation of CAD</vt:lpstr>
      <vt:lpstr>PCA Part 1</vt:lpstr>
      <vt:lpstr>PCA</vt:lpstr>
      <vt:lpstr>PCA</vt:lpstr>
      <vt:lpstr>Do go it alone</vt:lpstr>
      <vt:lpstr>(Some) References</vt:lpstr>
      <vt:lpstr>Fin</vt:lpstr>
    </vt:vector>
  </TitlesOfParts>
  <Company>UTD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Beaton</dc:creator>
  <cp:lastModifiedBy>Derek Beaton</cp:lastModifiedBy>
  <cp:revision>228</cp:revision>
  <cp:lastPrinted>2015-04-10T02:25:52Z</cp:lastPrinted>
  <dcterms:created xsi:type="dcterms:W3CDTF">2015-04-06T16:31:29Z</dcterms:created>
  <dcterms:modified xsi:type="dcterms:W3CDTF">2017-04-13T16:14:35Z</dcterms:modified>
</cp:coreProperties>
</file>